
<file path=[Content_Types].xml><?xml version="1.0" encoding="utf-8"?>
<Types xmlns="http://schemas.openxmlformats.org/package/2006/content-types">
  <Default Extension="tmp" ContentType="image/png"/>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x-wav"/>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1" r:id="rId1"/>
    <p:sldMasterId id="2147483810" r:id="rId2"/>
  </p:sldMasterIdLst>
  <p:notesMasterIdLst>
    <p:notesMasterId r:id="rId26"/>
  </p:notesMasterIdLst>
  <p:sldIdLst>
    <p:sldId id="257" r:id="rId3"/>
    <p:sldId id="256" r:id="rId4"/>
    <p:sldId id="271" r:id="rId5"/>
    <p:sldId id="258" r:id="rId6"/>
    <p:sldId id="259" r:id="rId7"/>
    <p:sldId id="260" r:id="rId8"/>
    <p:sldId id="270" r:id="rId9"/>
    <p:sldId id="264" r:id="rId10"/>
    <p:sldId id="279" r:id="rId11"/>
    <p:sldId id="266" r:id="rId12"/>
    <p:sldId id="268" r:id="rId13"/>
    <p:sldId id="267" r:id="rId14"/>
    <p:sldId id="269" r:id="rId15"/>
    <p:sldId id="265" r:id="rId16"/>
    <p:sldId id="263" r:id="rId17"/>
    <p:sldId id="275" r:id="rId18"/>
    <p:sldId id="276" r:id="rId19"/>
    <p:sldId id="272" r:id="rId20"/>
    <p:sldId id="273" r:id="rId21"/>
    <p:sldId id="274" r:id="rId22"/>
    <p:sldId id="277" r:id="rId23"/>
    <p:sldId id="281" r:id="rId24"/>
    <p:sldId id="282" r:id="rId25"/>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94A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5" d="100"/>
          <a:sy n="85" d="100"/>
        </p:scale>
        <p:origin x="132" y="72"/>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A00272-1B1C-4781-8557-1EB3ECA125FA}" type="datetimeFigureOut">
              <a:rPr lang="es-CO" smtClean="0"/>
              <a:t>02/09/2014</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0B13AE-FFA7-4E98-B6B9-E09D8DE75E0F}" type="slidenum">
              <a:rPr lang="es-CO" smtClean="0"/>
              <a:t>‹Nº›</a:t>
            </a:fld>
            <a:endParaRPr lang="es-CO"/>
          </a:p>
        </p:txBody>
      </p:sp>
    </p:spTree>
    <p:extLst>
      <p:ext uri="{BB962C8B-B14F-4D97-AF65-F5344CB8AC3E}">
        <p14:creationId xmlns:p14="http://schemas.microsoft.com/office/powerpoint/2010/main" val="435574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879830DF-3F29-45F9-B4DA-3B2CF1832237}" type="slidenum">
              <a:rPr lang="es-ES_tradnl">
                <a:solidFill>
                  <a:srgbClr val="000000"/>
                </a:solidFill>
              </a:rPr>
              <a:pPr/>
              <a:t>18</a:t>
            </a:fld>
            <a:endParaRPr lang="es-ES_tradnl">
              <a:solidFill>
                <a:srgbClr val="000000"/>
              </a:solidFill>
            </a:endParaRPr>
          </a:p>
        </p:txBody>
      </p:sp>
    </p:spTree>
    <p:extLst>
      <p:ext uri="{BB962C8B-B14F-4D97-AF65-F5344CB8AC3E}">
        <p14:creationId xmlns:p14="http://schemas.microsoft.com/office/powerpoint/2010/main" val="3087840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C8A0745F-B330-452A-899D-982DCD8ADF90}" type="slidenum">
              <a:rPr lang="es-ES_tradnl">
                <a:solidFill>
                  <a:srgbClr val="000000"/>
                </a:solidFill>
              </a:rPr>
              <a:pPr/>
              <a:t>19</a:t>
            </a:fld>
            <a:endParaRPr lang="es-ES_tradnl">
              <a:solidFill>
                <a:srgbClr val="000000"/>
              </a:solidFill>
            </a:endParaRPr>
          </a:p>
        </p:txBody>
      </p:sp>
    </p:spTree>
    <p:extLst>
      <p:ext uri="{BB962C8B-B14F-4D97-AF65-F5344CB8AC3E}">
        <p14:creationId xmlns:p14="http://schemas.microsoft.com/office/powerpoint/2010/main" val="711652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AC1A28F3-D730-47E0-8919-97829AE05963}" type="datetimeFigureOut">
              <a:rPr lang="es-CO" smtClean="0"/>
              <a:t>02/09/2014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D1EFF5E-04D2-4726-8EEA-7E2B81ADC6CA}" type="slidenum">
              <a:rPr lang="es-CO" smtClean="0"/>
              <a:t>‹Nº›</a:t>
            </a:fld>
            <a:endParaRPr lang="es-CO"/>
          </a:p>
        </p:txBody>
      </p:sp>
    </p:spTree>
    <p:extLst>
      <p:ext uri="{BB962C8B-B14F-4D97-AF65-F5344CB8AC3E}">
        <p14:creationId xmlns:p14="http://schemas.microsoft.com/office/powerpoint/2010/main" val="2531430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C1A28F3-D730-47E0-8919-97829AE05963}" type="datetimeFigureOut">
              <a:rPr lang="es-CO" smtClean="0"/>
              <a:t>02/09/2014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D1EFF5E-04D2-4726-8EEA-7E2B81ADC6CA}" type="slidenum">
              <a:rPr lang="es-CO" smtClean="0"/>
              <a:t>‹Nº›</a:t>
            </a:fld>
            <a:endParaRPr lang="es-CO"/>
          </a:p>
        </p:txBody>
      </p:sp>
    </p:spTree>
    <p:extLst>
      <p:ext uri="{BB962C8B-B14F-4D97-AF65-F5344CB8AC3E}">
        <p14:creationId xmlns:p14="http://schemas.microsoft.com/office/powerpoint/2010/main" val="3719683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C1A28F3-D730-47E0-8919-97829AE05963}" type="datetimeFigureOut">
              <a:rPr lang="es-CO" smtClean="0"/>
              <a:t>02/09/2014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D1EFF5E-04D2-4726-8EEA-7E2B81ADC6CA}" type="slidenum">
              <a:rPr lang="es-CO" smtClean="0"/>
              <a:t>‹Nº›</a:t>
            </a:fld>
            <a:endParaRPr lang="es-CO"/>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637330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C1A28F3-D730-47E0-8919-97829AE05963}" type="datetimeFigureOut">
              <a:rPr lang="es-CO" smtClean="0"/>
              <a:t>02/09/2014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D1EFF5E-04D2-4726-8EEA-7E2B81ADC6CA}" type="slidenum">
              <a:rPr lang="es-CO" smtClean="0"/>
              <a:t>‹Nº›</a:t>
            </a:fld>
            <a:endParaRPr lang="es-CO"/>
          </a:p>
        </p:txBody>
      </p:sp>
    </p:spTree>
    <p:extLst>
      <p:ext uri="{BB962C8B-B14F-4D97-AF65-F5344CB8AC3E}">
        <p14:creationId xmlns:p14="http://schemas.microsoft.com/office/powerpoint/2010/main" val="37204531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C1A28F3-D730-47E0-8919-97829AE05963}" type="datetimeFigureOut">
              <a:rPr lang="es-CO" smtClean="0"/>
              <a:t>02/09/2014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D1EFF5E-04D2-4726-8EEA-7E2B81ADC6CA}" type="slidenum">
              <a:rPr lang="es-CO" smtClean="0"/>
              <a:t>‹Nº›</a:t>
            </a:fld>
            <a:endParaRPr lang="es-CO"/>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94237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C1A28F3-D730-47E0-8919-97829AE05963}" type="datetimeFigureOut">
              <a:rPr lang="es-CO" smtClean="0"/>
              <a:t>02/09/2014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D1EFF5E-04D2-4726-8EEA-7E2B81ADC6CA}" type="slidenum">
              <a:rPr lang="es-CO" smtClean="0"/>
              <a:t>‹Nº›</a:t>
            </a:fld>
            <a:endParaRPr lang="es-CO"/>
          </a:p>
        </p:txBody>
      </p:sp>
    </p:spTree>
    <p:extLst>
      <p:ext uri="{BB962C8B-B14F-4D97-AF65-F5344CB8AC3E}">
        <p14:creationId xmlns:p14="http://schemas.microsoft.com/office/powerpoint/2010/main" val="12419802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C1A28F3-D730-47E0-8919-97829AE05963}" type="datetimeFigureOut">
              <a:rPr lang="es-CO" smtClean="0"/>
              <a:t>02/09/2014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D1EFF5E-04D2-4726-8EEA-7E2B81ADC6CA}" type="slidenum">
              <a:rPr lang="es-CO" smtClean="0"/>
              <a:t>‹Nº›</a:t>
            </a:fld>
            <a:endParaRPr lang="es-CO"/>
          </a:p>
        </p:txBody>
      </p:sp>
    </p:spTree>
    <p:extLst>
      <p:ext uri="{BB962C8B-B14F-4D97-AF65-F5344CB8AC3E}">
        <p14:creationId xmlns:p14="http://schemas.microsoft.com/office/powerpoint/2010/main" val="31186999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C1A28F3-D730-47E0-8919-97829AE05963}" type="datetimeFigureOut">
              <a:rPr lang="es-CO" smtClean="0"/>
              <a:t>02/09/2014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D1EFF5E-04D2-4726-8EEA-7E2B81ADC6CA}" type="slidenum">
              <a:rPr lang="es-CO" smtClean="0"/>
              <a:t>‹Nº›</a:t>
            </a:fld>
            <a:endParaRPr lang="es-CO"/>
          </a:p>
        </p:txBody>
      </p:sp>
    </p:spTree>
    <p:extLst>
      <p:ext uri="{BB962C8B-B14F-4D97-AF65-F5344CB8AC3E}">
        <p14:creationId xmlns:p14="http://schemas.microsoft.com/office/powerpoint/2010/main" val="5004513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endParaRPr lang="es-ES">
              <a:solidFill>
                <a:srgbClr val="FFFFFF"/>
              </a:solidFill>
            </a:endParaRPr>
          </a:p>
        </p:txBody>
      </p:sp>
      <p:sp>
        <p:nvSpPr>
          <p:cNvPr id="5" name="Footer Placeholder 4"/>
          <p:cNvSpPr>
            <a:spLocks noGrp="1"/>
          </p:cNvSpPr>
          <p:nvPr>
            <p:ph type="ftr" sz="quarter" idx="11"/>
          </p:nvPr>
        </p:nvSpPr>
        <p:spPr/>
        <p:txBody>
          <a:bodyPr/>
          <a:lstStyle/>
          <a:p>
            <a:endParaRPr lang="es-ES">
              <a:solidFill>
                <a:srgbClr val="FFFFFF"/>
              </a:solidFill>
            </a:endParaRPr>
          </a:p>
        </p:txBody>
      </p:sp>
      <p:sp>
        <p:nvSpPr>
          <p:cNvPr id="6" name="Slide Number Placeholder 5"/>
          <p:cNvSpPr>
            <a:spLocks noGrp="1"/>
          </p:cNvSpPr>
          <p:nvPr>
            <p:ph type="sldNum" sz="quarter" idx="12"/>
          </p:nvPr>
        </p:nvSpPr>
        <p:spPr/>
        <p:txBody>
          <a:bodyPr/>
          <a:lstStyle/>
          <a:p>
            <a:fld id="{BF1C1722-0874-4C0A-BB51-E927C9835316}" type="slidenum">
              <a:rPr lang="es-ES" smtClean="0">
                <a:solidFill>
                  <a:srgbClr val="FFFFFF"/>
                </a:solidFill>
              </a:rPr>
              <a:pPr/>
              <a:t>‹Nº›</a:t>
            </a:fld>
            <a:endParaRPr lang="es-ES">
              <a:solidFill>
                <a:srgbClr val="FFFFFF"/>
              </a:solidFill>
            </a:endParaRPr>
          </a:p>
        </p:txBody>
      </p:sp>
    </p:spTree>
    <p:extLst>
      <p:ext uri="{BB962C8B-B14F-4D97-AF65-F5344CB8AC3E}">
        <p14:creationId xmlns:p14="http://schemas.microsoft.com/office/powerpoint/2010/main" val="1326025599"/>
      </p:ext>
    </p:extLst>
  </p:cSld>
  <p:clrMapOvr>
    <a:masterClrMapping/>
  </p:clrMapOvr>
  <p:transition spd="slow">
    <p:cover dir="r"/>
    <p:sndAc>
      <p:stSnd>
        <p:snd r:embed="rId1" name="APLAUSO.WAV"/>
      </p:stSnd>
    </p:sndAc>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endParaRPr lang="es-ES">
              <a:solidFill>
                <a:srgbClr val="FFFFFF"/>
              </a:solidFill>
            </a:endParaRPr>
          </a:p>
        </p:txBody>
      </p:sp>
      <p:sp>
        <p:nvSpPr>
          <p:cNvPr id="5" name="Footer Placeholder 4"/>
          <p:cNvSpPr>
            <a:spLocks noGrp="1"/>
          </p:cNvSpPr>
          <p:nvPr>
            <p:ph type="ftr" sz="quarter" idx="11"/>
          </p:nvPr>
        </p:nvSpPr>
        <p:spPr/>
        <p:txBody>
          <a:bodyPr/>
          <a:lstStyle/>
          <a:p>
            <a:endParaRPr lang="es-ES">
              <a:solidFill>
                <a:srgbClr val="FFFFFF"/>
              </a:solidFill>
            </a:endParaRPr>
          </a:p>
        </p:txBody>
      </p:sp>
      <p:sp>
        <p:nvSpPr>
          <p:cNvPr id="6" name="Slide Number Placeholder 5"/>
          <p:cNvSpPr>
            <a:spLocks noGrp="1"/>
          </p:cNvSpPr>
          <p:nvPr>
            <p:ph type="sldNum" sz="quarter" idx="12"/>
          </p:nvPr>
        </p:nvSpPr>
        <p:spPr/>
        <p:txBody>
          <a:bodyPr/>
          <a:lstStyle/>
          <a:p>
            <a:fld id="{41A01B08-389D-4CA5-8D6F-EDDE0F511E2F}" type="slidenum">
              <a:rPr lang="es-ES" smtClean="0">
                <a:solidFill>
                  <a:srgbClr val="FFFFFF"/>
                </a:solidFill>
              </a:rPr>
              <a:pPr/>
              <a:t>‹Nº›</a:t>
            </a:fld>
            <a:endParaRPr lang="es-ES">
              <a:solidFill>
                <a:srgbClr val="FFFFFF"/>
              </a:solidFill>
            </a:endParaRPr>
          </a:p>
        </p:txBody>
      </p:sp>
    </p:spTree>
    <p:extLst>
      <p:ext uri="{BB962C8B-B14F-4D97-AF65-F5344CB8AC3E}">
        <p14:creationId xmlns:p14="http://schemas.microsoft.com/office/powerpoint/2010/main" val="205154232"/>
      </p:ext>
    </p:extLst>
  </p:cSld>
  <p:clrMapOvr>
    <a:masterClrMapping/>
  </p:clrMapOvr>
  <p:transition spd="slow">
    <p:cover dir="r"/>
    <p:sndAc>
      <p:stSnd>
        <p:snd r:embed="rId1" name="APLAUSO.WAV"/>
      </p:stSnd>
    </p:sndAc>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endParaRPr lang="es-ES">
              <a:solidFill>
                <a:srgbClr val="FFFFFF"/>
              </a:solidFill>
            </a:endParaRPr>
          </a:p>
        </p:txBody>
      </p:sp>
      <p:sp>
        <p:nvSpPr>
          <p:cNvPr id="5" name="Footer Placeholder 4"/>
          <p:cNvSpPr>
            <a:spLocks noGrp="1"/>
          </p:cNvSpPr>
          <p:nvPr>
            <p:ph type="ftr" sz="quarter" idx="11"/>
          </p:nvPr>
        </p:nvSpPr>
        <p:spPr/>
        <p:txBody>
          <a:bodyPr/>
          <a:lstStyle/>
          <a:p>
            <a:endParaRPr lang="es-ES">
              <a:solidFill>
                <a:srgbClr val="FFFFFF"/>
              </a:solidFill>
            </a:endParaRPr>
          </a:p>
        </p:txBody>
      </p:sp>
      <p:sp>
        <p:nvSpPr>
          <p:cNvPr id="6" name="Slide Number Placeholder 5"/>
          <p:cNvSpPr>
            <a:spLocks noGrp="1"/>
          </p:cNvSpPr>
          <p:nvPr>
            <p:ph type="sldNum" sz="quarter" idx="12"/>
          </p:nvPr>
        </p:nvSpPr>
        <p:spPr/>
        <p:txBody>
          <a:bodyPr/>
          <a:lstStyle/>
          <a:p>
            <a:fld id="{DCB57E2C-ADFE-4573-84C8-8D109E7FABE6}" type="slidenum">
              <a:rPr lang="es-ES" smtClean="0">
                <a:solidFill>
                  <a:srgbClr val="FFFFFF"/>
                </a:solidFill>
              </a:rPr>
              <a:pPr/>
              <a:t>‹Nº›</a:t>
            </a:fld>
            <a:endParaRPr lang="es-ES">
              <a:solidFill>
                <a:srgbClr val="FFFFFF"/>
              </a:solidFill>
            </a:endParaRPr>
          </a:p>
        </p:txBody>
      </p:sp>
    </p:spTree>
    <p:extLst>
      <p:ext uri="{BB962C8B-B14F-4D97-AF65-F5344CB8AC3E}">
        <p14:creationId xmlns:p14="http://schemas.microsoft.com/office/powerpoint/2010/main" val="4040841790"/>
      </p:ext>
    </p:extLst>
  </p:cSld>
  <p:clrMapOvr>
    <a:masterClrMapping/>
  </p:clrMapOvr>
  <p:transition spd="slow">
    <p:cover dir="r"/>
    <p:sndAc>
      <p:stSnd>
        <p:snd r:embed="rId1" name="APLAUSO.WAV"/>
      </p:stSnd>
    </p:sndAc>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C1A28F3-D730-47E0-8919-97829AE05963}" type="datetimeFigureOut">
              <a:rPr lang="es-CO" smtClean="0"/>
              <a:t>02/09/2014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D1EFF5E-04D2-4726-8EEA-7E2B81ADC6CA}" type="slidenum">
              <a:rPr lang="es-CO" smtClean="0"/>
              <a:t>‹Nº›</a:t>
            </a:fld>
            <a:endParaRPr lang="es-CO"/>
          </a:p>
        </p:txBody>
      </p:sp>
    </p:spTree>
    <p:extLst>
      <p:ext uri="{BB962C8B-B14F-4D97-AF65-F5344CB8AC3E}">
        <p14:creationId xmlns:p14="http://schemas.microsoft.com/office/powerpoint/2010/main" val="4847002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endParaRPr lang="es-ES">
              <a:solidFill>
                <a:srgbClr val="FFFFFF"/>
              </a:solidFill>
            </a:endParaRPr>
          </a:p>
        </p:txBody>
      </p:sp>
      <p:sp>
        <p:nvSpPr>
          <p:cNvPr id="6" name="Footer Placeholder 5"/>
          <p:cNvSpPr>
            <a:spLocks noGrp="1"/>
          </p:cNvSpPr>
          <p:nvPr>
            <p:ph type="ftr" sz="quarter" idx="11"/>
          </p:nvPr>
        </p:nvSpPr>
        <p:spPr/>
        <p:txBody>
          <a:bodyPr/>
          <a:lstStyle/>
          <a:p>
            <a:endParaRPr lang="es-ES">
              <a:solidFill>
                <a:srgbClr val="FFFFFF"/>
              </a:solidFill>
            </a:endParaRPr>
          </a:p>
        </p:txBody>
      </p:sp>
      <p:sp>
        <p:nvSpPr>
          <p:cNvPr id="7" name="Slide Number Placeholder 6"/>
          <p:cNvSpPr>
            <a:spLocks noGrp="1"/>
          </p:cNvSpPr>
          <p:nvPr>
            <p:ph type="sldNum" sz="quarter" idx="12"/>
          </p:nvPr>
        </p:nvSpPr>
        <p:spPr/>
        <p:txBody>
          <a:bodyPr/>
          <a:lstStyle/>
          <a:p>
            <a:fld id="{BFF9160F-5A74-4299-B111-D63CA0BF0E98}" type="slidenum">
              <a:rPr lang="es-ES" smtClean="0">
                <a:solidFill>
                  <a:srgbClr val="FFFFFF"/>
                </a:solidFill>
              </a:rPr>
              <a:pPr/>
              <a:t>‹Nº›</a:t>
            </a:fld>
            <a:endParaRPr lang="es-ES">
              <a:solidFill>
                <a:srgbClr val="FFFFFF"/>
              </a:solidFill>
            </a:endParaRPr>
          </a:p>
        </p:txBody>
      </p:sp>
    </p:spTree>
    <p:extLst>
      <p:ext uri="{BB962C8B-B14F-4D97-AF65-F5344CB8AC3E}">
        <p14:creationId xmlns:p14="http://schemas.microsoft.com/office/powerpoint/2010/main" val="3739624541"/>
      </p:ext>
    </p:extLst>
  </p:cSld>
  <p:clrMapOvr>
    <a:masterClrMapping/>
  </p:clrMapOvr>
  <p:transition spd="slow">
    <p:cover dir="r"/>
    <p:sndAc>
      <p:stSnd>
        <p:snd r:embed="rId1" name="APLAUSO.WAV"/>
      </p:stSnd>
    </p:sndAc>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endParaRPr lang="es-ES">
              <a:solidFill>
                <a:srgbClr val="FFFFFF"/>
              </a:solidFill>
            </a:endParaRPr>
          </a:p>
        </p:txBody>
      </p:sp>
      <p:sp>
        <p:nvSpPr>
          <p:cNvPr id="8" name="Footer Placeholder 7"/>
          <p:cNvSpPr>
            <a:spLocks noGrp="1"/>
          </p:cNvSpPr>
          <p:nvPr>
            <p:ph type="ftr" sz="quarter" idx="11"/>
          </p:nvPr>
        </p:nvSpPr>
        <p:spPr/>
        <p:txBody>
          <a:bodyPr/>
          <a:lstStyle/>
          <a:p>
            <a:endParaRPr lang="es-ES">
              <a:solidFill>
                <a:srgbClr val="FFFFFF"/>
              </a:solidFill>
            </a:endParaRPr>
          </a:p>
        </p:txBody>
      </p:sp>
      <p:sp>
        <p:nvSpPr>
          <p:cNvPr id="9" name="Slide Number Placeholder 8"/>
          <p:cNvSpPr>
            <a:spLocks noGrp="1"/>
          </p:cNvSpPr>
          <p:nvPr>
            <p:ph type="sldNum" sz="quarter" idx="12"/>
          </p:nvPr>
        </p:nvSpPr>
        <p:spPr/>
        <p:txBody>
          <a:bodyPr/>
          <a:lstStyle/>
          <a:p>
            <a:fld id="{EA657A43-9D28-4207-B33D-652946A869A9}" type="slidenum">
              <a:rPr lang="es-ES" smtClean="0">
                <a:solidFill>
                  <a:srgbClr val="FFFFFF"/>
                </a:solidFill>
              </a:rPr>
              <a:pPr/>
              <a:t>‹Nº›</a:t>
            </a:fld>
            <a:endParaRPr lang="es-ES">
              <a:solidFill>
                <a:srgbClr val="FFFFFF"/>
              </a:solidFill>
            </a:endParaRPr>
          </a:p>
        </p:txBody>
      </p:sp>
    </p:spTree>
    <p:extLst>
      <p:ext uri="{BB962C8B-B14F-4D97-AF65-F5344CB8AC3E}">
        <p14:creationId xmlns:p14="http://schemas.microsoft.com/office/powerpoint/2010/main" val="744476895"/>
      </p:ext>
    </p:extLst>
  </p:cSld>
  <p:clrMapOvr>
    <a:masterClrMapping/>
  </p:clrMapOvr>
  <p:transition spd="slow">
    <p:cover dir="r"/>
    <p:sndAc>
      <p:stSnd>
        <p:snd r:embed="rId1" name="APLAUSO.WAV"/>
      </p:stSnd>
    </p:sndAc>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endParaRPr lang="es-ES">
              <a:solidFill>
                <a:srgbClr val="FFFFFF"/>
              </a:solidFill>
            </a:endParaRPr>
          </a:p>
        </p:txBody>
      </p:sp>
      <p:sp>
        <p:nvSpPr>
          <p:cNvPr id="4" name="Footer Placeholder 3"/>
          <p:cNvSpPr>
            <a:spLocks noGrp="1"/>
          </p:cNvSpPr>
          <p:nvPr>
            <p:ph type="ftr" sz="quarter" idx="11"/>
          </p:nvPr>
        </p:nvSpPr>
        <p:spPr/>
        <p:txBody>
          <a:bodyPr/>
          <a:lstStyle/>
          <a:p>
            <a:endParaRPr lang="es-ES">
              <a:solidFill>
                <a:srgbClr val="FFFFFF"/>
              </a:solidFill>
            </a:endParaRPr>
          </a:p>
        </p:txBody>
      </p:sp>
      <p:sp>
        <p:nvSpPr>
          <p:cNvPr id="5" name="Slide Number Placeholder 4"/>
          <p:cNvSpPr>
            <a:spLocks noGrp="1"/>
          </p:cNvSpPr>
          <p:nvPr>
            <p:ph type="sldNum" sz="quarter" idx="12"/>
          </p:nvPr>
        </p:nvSpPr>
        <p:spPr/>
        <p:txBody>
          <a:bodyPr/>
          <a:lstStyle/>
          <a:p>
            <a:fld id="{B85A590D-530A-4D1E-815A-F6AC1F772CFE}" type="slidenum">
              <a:rPr lang="es-ES" smtClean="0">
                <a:solidFill>
                  <a:srgbClr val="FFFFFF"/>
                </a:solidFill>
              </a:rPr>
              <a:pPr/>
              <a:t>‹Nº›</a:t>
            </a:fld>
            <a:endParaRPr lang="es-ES">
              <a:solidFill>
                <a:srgbClr val="FFFFFF"/>
              </a:solidFill>
            </a:endParaRPr>
          </a:p>
        </p:txBody>
      </p:sp>
    </p:spTree>
    <p:extLst>
      <p:ext uri="{BB962C8B-B14F-4D97-AF65-F5344CB8AC3E}">
        <p14:creationId xmlns:p14="http://schemas.microsoft.com/office/powerpoint/2010/main" val="2546429140"/>
      </p:ext>
    </p:extLst>
  </p:cSld>
  <p:clrMapOvr>
    <a:masterClrMapping/>
  </p:clrMapOvr>
  <p:transition spd="slow">
    <p:cover dir="r"/>
    <p:sndAc>
      <p:stSnd>
        <p:snd r:embed="rId1" name="APLAUSO.WAV"/>
      </p:stSnd>
    </p:sndAc>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s-ES">
              <a:solidFill>
                <a:srgbClr val="FFFFFF"/>
              </a:solidFill>
            </a:endParaRPr>
          </a:p>
        </p:txBody>
      </p:sp>
      <p:sp>
        <p:nvSpPr>
          <p:cNvPr id="3" name="Footer Placeholder 2"/>
          <p:cNvSpPr>
            <a:spLocks noGrp="1"/>
          </p:cNvSpPr>
          <p:nvPr>
            <p:ph type="ftr" sz="quarter" idx="11"/>
          </p:nvPr>
        </p:nvSpPr>
        <p:spPr/>
        <p:txBody>
          <a:bodyPr/>
          <a:lstStyle/>
          <a:p>
            <a:endParaRPr lang="es-ES">
              <a:solidFill>
                <a:srgbClr val="FFFFFF"/>
              </a:solidFill>
            </a:endParaRPr>
          </a:p>
        </p:txBody>
      </p:sp>
      <p:sp>
        <p:nvSpPr>
          <p:cNvPr id="4" name="Slide Number Placeholder 3"/>
          <p:cNvSpPr>
            <a:spLocks noGrp="1"/>
          </p:cNvSpPr>
          <p:nvPr>
            <p:ph type="sldNum" sz="quarter" idx="12"/>
          </p:nvPr>
        </p:nvSpPr>
        <p:spPr/>
        <p:txBody>
          <a:bodyPr/>
          <a:lstStyle/>
          <a:p>
            <a:fld id="{693F45BF-C741-4EE7-8A51-1933BFAE9977}" type="slidenum">
              <a:rPr lang="es-ES" smtClean="0">
                <a:solidFill>
                  <a:srgbClr val="FFFFFF"/>
                </a:solidFill>
              </a:rPr>
              <a:pPr/>
              <a:t>‹Nº›</a:t>
            </a:fld>
            <a:endParaRPr lang="es-ES">
              <a:solidFill>
                <a:srgbClr val="FFFFFF"/>
              </a:solidFill>
            </a:endParaRPr>
          </a:p>
        </p:txBody>
      </p:sp>
    </p:spTree>
    <p:extLst>
      <p:ext uri="{BB962C8B-B14F-4D97-AF65-F5344CB8AC3E}">
        <p14:creationId xmlns:p14="http://schemas.microsoft.com/office/powerpoint/2010/main" val="2145355856"/>
      </p:ext>
    </p:extLst>
  </p:cSld>
  <p:clrMapOvr>
    <a:masterClrMapping/>
  </p:clrMapOvr>
  <p:transition spd="slow">
    <p:cover dir="r"/>
    <p:sndAc>
      <p:stSnd>
        <p:snd r:embed="rId1" name="APLAUSO.WAV"/>
      </p:stSnd>
    </p:sndAc>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endParaRPr lang="es-ES">
              <a:solidFill>
                <a:srgbClr val="FFFFFF"/>
              </a:solidFill>
            </a:endParaRPr>
          </a:p>
        </p:txBody>
      </p:sp>
      <p:sp>
        <p:nvSpPr>
          <p:cNvPr id="6" name="Footer Placeholder 5"/>
          <p:cNvSpPr>
            <a:spLocks noGrp="1"/>
          </p:cNvSpPr>
          <p:nvPr>
            <p:ph type="ftr" sz="quarter" idx="11"/>
          </p:nvPr>
        </p:nvSpPr>
        <p:spPr/>
        <p:txBody>
          <a:bodyPr/>
          <a:lstStyle/>
          <a:p>
            <a:endParaRPr lang="es-ES">
              <a:solidFill>
                <a:srgbClr val="FFFFFF"/>
              </a:solidFill>
            </a:endParaRPr>
          </a:p>
        </p:txBody>
      </p:sp>
      <p:sp>
        <p:nvSpPr>
          <p:cNvPr id="7" name="Slide Number Placeholder 6"/>
          <p:cNvSpPr>
            <a:spLocks noGrp="1"/>
          </p:cNvSpPr>
          <p:nvPr>
            <p:ph type="sldNum" sz="quarter" idx="12"/>
          </p:nvPr>
        </p:nvSpPr>
        <p:spPr/>
        <p:txBody>
          <a:bodyPr/>
          <a:lstStyle/>
          <a:p>
            <a:fld id="{A3512AC8-E49C-4631-A494-9B995D37E1D0}" type="slidenum">
              <a:rPr lang="es-ES" smtClean="0">
                <a:solidFill>
                  <a:srgbClr val="FFFFFF"/>
                </a:solidFill>
              </a:rPr>
              <a:pPr/>
              <a:t>‹Nº›</a:t>
            </a:fld>
            <a:endParaRPr lang="es-ES">
              <a:solidFill>
                <a:srgbClr val="FFFFFF"/>
              </a:solidFill>
            </a:endParaRPr>
          </a:p>
        </p:txBody>
      </p:sp>
    </p:spTree>
    <p:extLst>
      <p:ext uri="{BB962C8B-B14F-4D97-AF65-F5344CB8AC3E}">
        <p14:creationId xmlns:p14="http://schemas.microsoft.com/office/powerpoint/2010/main" val="2613604862"/>
      </p:ext>
    </p:extLst>
  </p:cSld>
  <p:clrMapOvr>
    <a:masterClrMapping/>
  </p:clrMapOvr>
  <p:transition spd="slow">
    <p:cover dir="r"/>
    <p:sndAc>
      <p:stSnd>
        <p:snd r:embed="rId1" name="APLAUSO.WAV"/>
      </p:stSnd>
    </p:sndAc>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endParaRPr lang="es-ES">
              <a:solidFill>
                <a:srgbClr val="FFFFFF"/>
              </a:solidFill>
            </a:endParaRPr>
          </a:p>
        </p:txBody>
      </p:sp>
      <p:sp>
        <p:nvSpPr>
          <p:cNvPr id="6" name="Footer Placeholder 5"/>
          <p:cNvSpPr>
            <a:spLocks noGrp="1"/>
          </p:cNvSpPr>
          <p:nvPr>
            <p:ph type="ftr" sz="quarter" idx="11"/>
          </p:nvPr>
        </p:nvSpPr>
        <p:spPr/>
        <p:txBody>
          <a:bodyPr/>
          <a:lstStyle/>
          <a:p>
            <a:endParaRPr lang="es-ES">
              <a:solidFill>
                <a:srgbClr val="FFFFFF"/>
              </a:solidFill>
            </a:endParaRPr>
          </a:p>
        </p:txBody>
      </p:sp>
      <p:sp>
        <p:nvSpPr>
          <p:cNvPr id="7" name="Slide Number Placeholder 6"/>
          <p:cNvSpPr>
            <a:spLocks noGrp="1"/>
          </p:cNvSpPr>
          <p:nvPr>
            <p:ph type="sldNum" sz="quarter" idx="12"/>
          </p:nvPr>
        </p:nvSpPr>
        <p:spPr/>
        <p:txBody>
          <a:bodyPr/>
          <a:lstStyle/>
          <a:p>
            <a:fld id="{844CBEAF-4AED-4B52-B796-8EB56C4BB0B1}" type="slidenum">
              <a:rPr lang="es-ES" smtClean="0">
                <a:solidFill>
                  <a:srgbClr val="FFFFFF"/>
                </a:solidFill>
              </a:rPr>
              <a:pPr/>
              <a:t>‹Nº›</a:t>
            </a:fld>
            <a:endParaRPr lang="es-ES">
              <a:solidFill>
                <a:srgbClr val="FFFFFF"/>
              </a:solidFill>
            </a:endParaRPr>
          </a:p>
        </p:txBody>
      </p:sp>
    </p:spTree>
    <p:extLst>
      <p:ext uri="{BB962C8B-B14F-4D97-AF65-F5344CB8AC3E}">
        <p14:creationId xmlns:p14="http://schemas.microsoft.com/office/powerpoint/2010/main" val="2319854830"/>
      </p:ext>
    </p:extLst>
  </p:cSld>
  <p:clrMapOvr>
    <a:masterClrMapping/>
  </p:clrMapOvr>
  <p:transition spd="slow">
    <p:cover dir="r"/>
    <p:sndAc>
      <p:stSnd>
        <p:snd r:embed="rId1" name="APLAUSO.WAV"/>
      </p:stSnd>
    </p:sndAc>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pPr fontAlgn="base">
              <a:spcBef>
                <a:spcPct val="0"/>
              </a:spcBef>
              <a:spcAft>
                <a:spcPct val="0"/>
              </a:spcAft>
            </a:pPr>
            <a:endParaRPr lang="es-ES" smtClean="0">
              <a:solidFill>
                <a:srgbClr val="FFFFFF"/>
              </a:solidFill>
            </a:endParaRPr>
          </a:p>
        </p:txBody>
      </p:sp>
      <p:sp>
        <p:nvSpPr>
          <p:cNvPr id="5" name="Footer Placeholder 4"/>
          <p:cNvSpPr>
            <a:spLocks noGrp="1"/>
          </p:cNvSpPr>
          <p:nvPr>
            <p:ph type="ftr" sz="quarter" idx="11"/>
          </p:nvPr>
        </p:nvSpPr>
        <p:spPr/>
        <p:txBody>
          <a:bodyPr/>
          <a:lstStyle/>
          <a:p>
            <a:pPr algn="ctr" fontAlgn="base">
              <a:spcBef>
                <a:spcPct val="0"/>
              </a:spcBef>
              <a:spcAft>
                <a:spcPct val="0"/>
              </a:spcAft>
            </a:pPr>
            <a:endParaRPr lang="es-ES" smtClean="0">
              <a:solidFill>
                <a:srgbClr val="FFFFFF"/>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CF4AF0E9-A3B6-40B0-AF40-08949ED666AE}" type="slidenum">
              <a:rPr lang="es-ES" smtClean="0">
                <a:solidFill>
                  <a:srgbClr val="FFFFFF"/>
                </a:solidFill>
              </a:rPr>
              <a:pPr fontAlgn="base">
                <a:spcBef>
                  <a:spcPct val="0"/>
                </a:spcBef>
                <a:spcAft>
                  <a:spcPct val="0"/>
                </a:spcAft>
              </a:pPr>
              <a:t>‹Nº›</a:t>
            </a:fld>
            <a:endParaRPr lang="es-ES" smtClean="0">
              <a:solidFill>
                <a:srgbClr val="FFFFFF"/>
              </a:solidFill>
            </a:endParaRPr>
          </a:p>
        </p:txBody>
      </p:sp>
    </p:spTree>
    <p:extLst>
      <p:ext uri="{BB962C8B-B14F-4D97-AF65-F5344CB8AC3E}">
        <p14:creationId xmlns:p14="http://schemas.microsoft.com/office/powerpoint/2010/main" val="4545131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pPr fontAlgn="base">
              <a:spcBef>
                <a:spcPct val="0"/>
              </a:spcBef>
              <a:spcAft>
                <a:spcPct val="0"/>
              </a:spcAft>
            </a:pPr>
            <a:endParaRPr lang="es-ES" smtClean="0">
              <a:solidFill>
                <a:srgbClr val="FFFFFF"/>
              </a:solidFill>
            </a:endParaRPr>
          </a:p>
        </p:txBody>
      </p:sp>
      <p:sp>
        <p:nvSpPr>
          <p:cNvPr id="5" name="Footer Placeholder 4"/>
          <p:cNvSpPr>
            <a:spLocks noGrp="1"/>
          </p:cNvSpPr>
          <p:nvPr>
            <p:ph type="ftr" sz="quarter" idx="11"/>
          </p:nvPr>
        </p:nvSpPr>
        <p:spPr/>
        <p:txBody>
          <a:bodyPr/>
          <a:lstStyle/>
          <a:p>
            <a:pPr algn="ctr" fontAlgn="base">
              <a:spcBef>
                <a:spcPct val="0"/>
              </a:spcBef>
              <a:spcAft>
                <a:spcPct val="0"/>
              </a:spcAft>
            </a:pPr>
            <a:endParaRPr lang="es-ES" smtClean="0">
              <a:solidFill>
                <a:srgbClr val="FFFFFF"/>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CF4AF0E9-A3B6-40B0-AF40-08949ED666AE}" type="slidenum">
              <a:rPr lang="es-ES" smtClean="0">
                <a:solidFill>
                  <a:srgbClr val="FFFFFF"/>
                </a:solidFill>
              </a:rPr>
              <a:pPr fontAlgn="base">
                <a:spcBef>
                  <a:spcPct val="0"/>
                </a:spcBef>
                <a:spcAft>
                  <a:spcPct val="0"/>
                </a:spcAft>
              </a:pPr>
              <a:t>‹Nº›</a:t>
            </a:fld>
            <a:endParaRPr lang="es-ES" smtClean="0">
              <a:solidFill>
                <a:srgbClr val="FFFFFF"/>
              </a:solidFill>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7571131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pPr fontAlgn="base">
              <a:spcBef>
                <a:spcPct val="0"/>
              </a:spcBef>
              <a:spcAft>
                <a:spcPct val="0"/>
              </a:spcAft>
            </a:pPr>
            <a:endParaRPr lang="es-ES" smtClean="0">
              <a:solidFill>
                <a:srgbClr val="FFFFFF"/>
              </a:solidFill>
            </a:endParaRPr>
          </a:p>
        </p:txBody>
      </p:sp>
      <p:sp>
        <p:nvSpPr>
          <p:cNvPr id="5" name="Footer Placeholder 4"/>
          <p:cNvSpPr>
            <a:spLocks noGrp="1"/>
          </p:cNvSpPr>
          <p:nvPr>
            <p:ph type="ftr" sz="quarter" idx="11"/>
          </p:nvPr>
        </p:nvSpPr>
        <p:spPr/>
        <p:txBody>
          <a:bodyPr/>
          <a:lstStyle/>
          <a:p>
            <a:pPr algn="ctr" fontAlgn="base">
              <a:spcBef>
                <a:spcPct val="0"/>
              </a:spcBef>
              <a:spcAft>
                <a:spcPct val="0"/>
              </a:spcAft>
            </a:pPr>
            <a:endParaRPr lang="es-ES" smtClean="0">
              <a:solidFill>
                <a:srgbClr val="FFFFFF"/>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CF4AF0E9-A3B6-40B0-AF40-08949ED666AE}" type="slidenum">
              <a:rPr lang="es-ES" smtClean="0">
                <a:solidFill>
                  <a:srgbClr val="FFFFFF"/>
                </a:solidFill>
              </a:rPr>
              <a:pPr fontAlgn="base">
                <a:spcBef>
                  <a:spcPct val="0"/>
                </a:spcBef>
                <a:spcAft>
                  <a:spcPct val="0"/>
                </a:spcAft>
              </a:pPr>
              <a:t>‹Nº›</a:t>
            </a:fld>
            <a:endParaRPr lang="es-ES" smtClean="0">
              <a:solidFill>
                <a:srgbClr val="FFFFFF"/>
              </a:solidFill>
            </a:endParaRPr>
          </a:p>
        </p:txBody>
      </p:sp>
    </p:spTree>
    <p:extLst>
      <p:ext uri="{BB962C8B-B14F-4D97-AF65-F5344CB8AC3E}">
        <p14:creationId xmlns:p14="http://schemas.microsoft.com/office/powerpoint/2010/main" val="26225707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pPr fontAlgn="base">
              <a:spcBef>
                <a:spcPct val="0"/>
              </a:spcBef>
              <a:spcAft>
                <a:spcPct val="0"/>
              </a:spcAft>
            </a:pPr>
            <a:endParaRPr lang="es-ES" smtClean="0">
              <a:solidFill>
                <a:srgbClr val="FFFFFF"/>
              </a:solidFill>
            </a:endParaRPr>
          </a:p>
        </p:txBody>
      </p:sp>
      <p:sp>
        <p:nvSpPr>
          <p:cNvPr id="5" name="Footer Placeholder 4"/>
          <p:cNvSpPr>
            <a:spLocks noGrp="1"/>
          </p:cNvSpPr>
          <p:nvPr>
            <p:ph type="ftr" sz="quarter" idx="11"/>
          </p:nvPr>
        </p:nvSpPr>
        <p:spPr/>
        <p:txBody>
          <a:bodyPr/>
          <a:lstStyle/>
          <a:p>
            <a:pPr algn="ctr" fontAlgn="base">
              <a:spcBef>
                <a:spcPct val="0"/>
              </a:spcBef>
              <a:spcAft>
                <a:spcPct val="0"/>
              </a:spcAft>
            </a:pPr>
            <a:endParaRPr lang="es-ES" smtClean="0">
              <a:solidFill>
                <a:srgbClr val="FFFFFF"/>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CF4AF0E9-A3B6-40B0-AF40-08949ED666AE}" type="slidenum">
              <a:rPr lang="es-ES" smtClean="0">
                <a:solidFill>
                  <a:srgbClr val="FFFFFF"/>
                </a:solidFill>
              </a:rPr>
              <a:pPr fontAlgn="base">
                <a:spcBef>
                  <a:spcPct val="0"/>
                </a:spcBef>
                <a:spcAft>
                  <a:spcPct val="0"/>
                </a:spcAft>
              </a:pPr>
              <a:t>‹Nº›</a:t>
            </a:fld>
            <a:endParaRPr lang="es-ES" smtClean="0">
              <a:solidFill>
                <a:srgbClr val="FFFFFF"/>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29718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C1A28F3-D730-47E0-8919-97829AE05963}" type="datetimeFigureOut">
              <a:rPr lang="es-CO" smtClean="0"/>
              <a:t>02/09/2014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D1EFF5E-04D2-4726-8EEA-7E2B81ADC6CA}" type="slidenum">
              <a:rPr lang="es-CO" smtClean="0"/>
              <a:t>‹Nº›</a:t>
            </a:fld>
            <a:endParaRPr lang="es-CO"/>
          </a:p>
        </p:txBody>
      </p:sp>
    </p:spTree>
    <p:extLst>
      <p:ext uri="{BB962C8B-B14F-4D97-AF65-F5344CB8AC3E}">
        <p14:creationId xmlns:p14="http://schemas.microsoft.com/office/powerpoint/2010/main" val="31430523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pPr fontAlgn="base">
              <a:spcBef>
                <a:spcPct val="0"/>
              </a:spcBef>
              <a:spcAft>
                <a:spcPct val="0"/>
              </a:spcAft>
            </a:pPr>
            <a:endParaRPr lang="es-ES" smtClean="0">
              <a:solidFill>
                <a:srgbClr val="FFFFFF"/>
              </a:solidFill>
            </a:endParaRPr>
          </a:p>
        </p:txBody>
      </p:sp>
      <p:sp>
        <p:nvSpPr>
          <p:cNvPr id="5" name="Footer Placeholder 4"/>
          <p:cNvSpPr>
            <a:spLocks noGrp="1"/>
          </p:cNvSpPr>
          <p:nvPr>
            <p:ph type="ftr" sz="quarter" idx="11"/>
          </p:nvPr>
        </p:nvSpPr>
        <p:spPr/>
        <p:txBody>
          <a:bodyPr/>
          <a:lstStyle/>
          <a:p>
            <a:pPr algn="ctr" fontAlgn="base">
              <a:spcBef>
                <a:spcPct val="0"/>
              </a:spcBef>
              <a:spcAft>
                <a:spcPct val="0"/>
              </a:spcAft>
            </a:pPr>
            <a:endParaRPr lang="es-ES" smtClean="0">
              <a:solidFill>
                <a:srgbClr val="FFFFFF"/>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CF4AF0E9-A3B6-40B0-AF40-08949ED666AE}" type="slidenum">
              <a:rPr lang="es-ES" smtClean="0">
                <a:solidFill>
                  <a:srgbClr val="FFFFFF"/>
                </a:solidFill>
              </a:rPr>
              <a:pPr fontAlgn="base">
                <a:spcBef>
                  <a:spcPct val="0"/>
                </a:spcBef>
                <a:spcAft>
                  <a:spcPct val="0"/>
                </a:spcAft>
              </a:pPr>
              <a:t>‹Nº›</a:t>
            </a:fld>
            <a:endParaRPr lang="es-ES" smtClean="0">
              <a:solidFill>
                <a:srgbClr val="FFFFFF"/>
              </a:solidFill>
            </a:endParaRPr>
          </a:p>
        </p:txBody>
      </p:sp>
    </p:spTree>
    <p:extLst>
      <p:ext uri="{BB962C8B-B14F-4D97-AF65-F5344CB8AC3E}">
        <p14:creationId xmlns:p14="http://schemas.microsoft.com/office/powerpoint/2010/main" val="38995499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endParaRPr lang="es-ES">
              <a:solidFill>
                <a:srgbClr val="FFFFFF"/>
              </a:solidFill>
            </a:endParaRPr>
          </a:p>
        </p:txBody>
      </p:sp>
      <p:sp>
        <p:nvSpPr>
          <p:cNvPr id="5" name="Footer Placeholder 4"/>
          <p:cNvSpPr>
            <a:spLocks noGrp="1"/>
          </p:cNvSpPr>
          <p:nvPr>
            <p:ph type="ftr" sz="quarter" idx="11"/>
          </p:nvPr>
        </p:nvSpPr>
        <p:spPr/>
        <p:txBody>
          <a:bodyPr/>
          <a:lstStyle/>
          <a:p>
            <a:endParaRPr lang="es-ES">
              <a:solidFill>
                <a:srgbClr val="FFFFFF"/>
              </a:solidFill>
            </a:endParaRPr>
          </a:p>
        </p:txBody>
      </p:sp>
      <p:sp>
        <p:nvSpPr>
          <p:cNvPr id="6" name="Slide Number Placeholder 5"/>
          <p:cNvSpPr>
            <a:spLocks noGrp="1"/>
          </p:cNvSpPr>
          <p:nvPr>
            <p:ph type="sldNum" sz="quarter" idx="12"/>
          </p:nvPr>
        </p:nvSpPr>
        <p:spPr/>
        <p:txBody>
          <a:bodyPr/>
          <a:lstStyle/>
          <a:p>
            <a:fld id="{A95C0A5C-83D2-4A24-AD6A-56FD0A7C1C90}" type="slidenum">
              <a:rPr lang="es-ES" smtClean="0">
                <a:solidFill>
                  <a:srgbClr val="FFFFFF"/>
                </a:solidFill>
              </a:rPr>
              <a:pPr/>
              <a:t>‹Nº›</a:t>
            </a:fld>
            <a:endParaRPr lang="es-ES">
              <a:solidFill>
                <a:srgbClr val="FFFFFF"/>
              </a:solidFill>
            </a:endParaRPr>
          </a:p>
        </p:txBody>
      </p:sp>
    </p:spTree>
    <p:extLst>
      <p:ext uri="{BB962C8B-B14F-4D97-AF65-F5344CB8AC3E}">
        <p14:creationId xmlns:p14="http://schemas.microsoft.com/office/powerpoint/2010/main" val="346613511"/>
      </p:ext>
    </p:extLst>
  </p:cSld>
  <p:clrMapOvr>
    <a:masterClrMapping/>
  </p:clrMapOvr>
  <p:transition spd="slow">
    <p:cover dir="r"/>
    <p:sndAc>
      <p:stSnd>
        <p:snd r:embed="rId1" name="APLAUSO.WAV"/>
      </p:stSnd>
    </p:sndAc>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endParaRPr lang="es-ES">
              <a:solidFill>
                <a:srgbClr val="FFFFFF"/>
              </a:solidFill>
            </a:endParaRPr>
          </a:p>
        </p:txBody>
      </p:sp>
      <p:sp>
        <p:nvSpPr>
          <p:cNvPr id="5" name="Footer Placeholder 4"/>
          <p:cNvSpPr>
            <a:spLocks noGrp="1"/>
          </p:cNvSpPr>
          <p:nvPr>
            <p:ph type="ftr" sz="quarter" idx="11"/>
          </p:nvPr>
        </p:nvSpPr>
        <p:spPr/>
        <p:txBody>
          <a:bodyPr/>
          <a:lstStyle/>
          <a:p>
            <a:endParaRPr lang="es-ES">
              <a:solidFill>
                <a:srgbClr val="FFFFFF"/>
              </a:solidFill>
            </a:endParaRPr>
          </a:p>
        </p:txBody>
      </p:sp>
      <p:sp>
        <p:nvSpPr>
          <p:cNvPr id="6" name="Slide Number Placeholder 5"/>
          <p:cNvSpPr>
            <a:spLocks noGrp="1"/>
          </p:cNvSpPr>
          <p:nvPr>
            <p:ph type="sldNum" sz="quarter" idx="12"/>
          </p:nvPr>
        </p:nvSpPr>
        <p:spPr/>
        <p:txBody>
          <a:bodyPr/>
          <a:lstStyle/>
          <a:p>
            <a:fld id="{143DC012-E023-468A-8E27-27EC6B24699F}" type="slidenum">
              <a:rPr lang="es-ES" smtClean="0">
                <a:solidFill>
                  <a:srgbClr val="FFFFFF"/>
                </a:solidFill>
              </a:rPr>
              <a:pPr/>
              <a:t>‹Nº›</a:t>
            </a:fld>
            <a:endParaRPr lang="es-ES">
              <a:solidFill>
                <a:srgbClr val="FFFFFF"/>
              </a:solidFill>
            </a:endParaRPr>
          </a:p>
        </p:txBody>
      </p:sp>
    </p:spTree>
    <p:extLst>
      <p:ext uri="{BB962C8B-B14F-4D97-AF65-F5344CB8AC3E}">
        <p14:creationId xmlns:p14="http://schemas.microsoft.com/office/powerpoint/2010/main" val="1073885547"/>
      </p:ext>
    </p:extLst>
  </p:cSld>
  <p:clrMapOvr>
    <a:masterClrMapping/>
  </p:clrMapOvr>
  <p:transition spd="slow">
    <p:cover dir="r"/>
    <p:sndAc>
      <p:stSnd>
        <p:snd r:embed="rId1" name="APLAUSO.WAV"/>
      </p:stSnd>
    </p:sndAc>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AC1A28F3-D730-47E0-8919-97829AE05963}" type="datetimeFigureOut">
              <a:rPr lang="es-CO" smtClean="0"/>
              <a:t>02/09/2014</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0D1EFF5E-04D2-4726-8EEA-7E2B81ADC6CA}" type="slidenum">
              <a:rPr lang="es-CO" smtClean="0"/>
              <a:t>‹Nº›</a:t>
            </a:fld>
            <a:endParaRPr lang="es-CO"/>
          </a:p>
        </p:txBody>
      </p:sp>
    </p:spTree>
    <p:extLst>
      <p:ext uri="{BB962C8B-B14F-4D97-AF65-F5344CB8AC3E}">
        <p14:creationId xmlns:p14="http://schemas.microsoft.com/office/powerpoint/2010/main" val="1331601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AC1A28F3-D730-47E0-8919-97829AE05963}" type="datetimeFigureOut">
              <a:rPr lang="es-CO" smtClean="0"/>
              <a:t>02/09/2014</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0D1EFF5E-04D2-4726-8EEA-7E2B81ADC6CA}" type="slidenum">
              <a:rPr lang="es-CO" smtClean="0"/>
              <a:t>‹Nº›</a:t>
            </a:fld>
            <a:endParaRPr lang="es-CO"/>
          </a:p>
        </p:txBody>
      </p:sp>
    </p:spTree>
    <p:extLst>
      <p:ext uri="{BB962C8B-B14F-4D97-AF65-F5344CB8AC3E}">
        <p14:creationId xmlns:p14="http://schemas.microsoft.com/office/powerpoint/2010/main" val="3430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AC1A28F3-D730-47E0-8919-97829AE05963}" type="datetimeFigureOut">
              <a:rPr lang="es-CO" smtClean="0"/>
              <a:t>02/09/2014</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0D1EFF5E-04D2-4726-8EEA-7E2B81ADC6CA}" type="slidenum">
              <a:rPr lang="es-CO" smtClean="0"/>
              <a:t>‹Nº›</a:t>
            </a:fld>
            <a:endParaRPr lang="es-CO"/>
          </a:p>
        </p:txBody>
      </p:sp>
    </p:spTree>
    <p:extLst>
      <p:ext uri="{BB962C8B-B14F-4D97-AF65-F5344CB8AC3E}">
        <p14:creationId xmlns:p14="http://schemas.microsoft.com/office/powerpoint/2010/main" val="3466354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1A28F3-D730-47E0-8919-97829AE05963}" type="datetimeFigureOut">
              <a:rPr lang="es-CO" smtClean="0"/>
              <a:t>02/09/2014</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0D1EFF5E-04D2-4726-8EEA-7E2B81ADC6CA}" type="slidenum">
              <a:rPr lang="es-CO" smtClean="0"/>
              <a:t>‹Nº›</a:t>
            </a:fld>
            <a:endParaRPr lang="es-CO"/>
          </a:p>
        </p:txBody>
      </p:sp>
    </p:spTree>
    <p:extLst>
      <p:ext uri="{BB962C8B-B14F-4D97-AF65-F5344CB8AC3E}">
        <p14:creationId xmlns:p14="http://schemas.microsoft.com/office/powerpoint/2010/main" val="3488898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C1A28F3-D730-47E0-8919-97829AE05963}" type="datetimeFigureOut">
              <a:rPr lang="es-CO" smtClean="0"/>
              <a:t>02/09/2014</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0D1EFF5E-04D2-4726-8EEA-7E2B81ADC6CA}" type="slidenum">
              <a:rPr lang="es-CO" smtClean="0"/>
              <a:t>‹Nº›</a:t>
            </a:fld>
            <a:endParaRPr lang="es-CO"/>
          </a:p>
        </p:txBody>
      </p:sp>
    </p:spTree>
    <p:extLst>
      <p:ext uri="{BB962C8B-B14F-4D97-AF65-F5344CB8AC3E}">
        <p14:creationId xmlns:p14="http://schemas.microsoft.com/office/powerpoint/2010/main" val="2688479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C1A28F3-D730-47E0-8919-97829AE05963}" type="datetimeFigureOut">
              <a:rPr lang="es-CO" smtClean="0"/>
              <a:t>02/09/2014</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0D1EFF5E-04D2-4726-8EEA-7E2B81ADC6CA}" type="slidenum">
              <a:rPr lang="es-CO" smtClean="0"/>
              <a:t>‹Nº›</a:t>
            </a:fld>
            <a:endParaRPr lang="es-CO"/>
          </a:p>
        </p:txBody>
      </p:sp>
    </p:spTree>
    <p:extLst>
      <p:ext uri="{BB962C8B-B14F-4D97-AF65-F5344CB8AC3E}">
        <p14:creationId xmlns:p14="http://schemas.microsoft.com/office/powerpoint/2010/main" val="1506417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audio" Target="../media/audio1.wav"/><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C1A28F3-D730-47E0-8919-97829AE05963}" type="datetimeFigureOut">
              <a:rPr lang="es-CO" smtClean="0"/>
              <a:t>02/09/2014</a:t>
            </a:fld>
            <a:endParaRPr lang="es-CO"/>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D1EFF5E-04D2-4726-8EEA-7E2B81ADC6CA}" type="slidenum">
              <a:rPr lang="es-CO" smtClean="0"/>
              <a:t>‹Nº›</a:t>
            </a:fld>
            <a:endParaRPr lang="es-CO"/>
          </a:p>
        </p:txBody>
      </p:sp>
    </p:spTree>
    <p:extLst>
      <p:ext uri="{BB962C8B-B14F-4D97-AF65-F5344CB8AC3E}">
        <p14:creationId xmlns:p14="http://schemas.microsoft.com/office/powerpoint/2010/main" val="3125061934"/>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 id="2147483795" r:id="rId14"/>
    <p:sldLayoutId id="2147483796" r:id="rId15"/>
    <p:sldLayoutId id="214748379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C1A28F3-D730-47E0-8919-97829AE05963}" type="datetimeFigureOut">
              <a:rPr lang="es-CO" smtClean="0"/>
              <a:t>02/09/2014</a:t>
            </a:fld>
            <a:endParaRPr lang="es-CO"/>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D1EFF5E-04D2-4726-8EEA-7E2B81ADC6CA}" type="slidenum">
              <a:rPr lang="es-CO" smtClean="0"/>
              <a:t>‹Nº›</a:t>
            </a:fld>
            <a:endParaRPr lang="es-CO"/>
          </a:p>
        </p:txBody>
      </p:sp>
    </p:spTree>
    <p:extLst>
      <p:ext uri="{BB962C8B-B14F-4D97-AF65-F5344CB8AC3E}">
        <p14:creationId xmlns:p14="http://schemas.microsoft.com/office/powerpoint/2010/main" val="784737609"/>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Lst>
  <p:transition spd="slow">
    <p:cover dir="r"/>
    <p:sndAc>
      <p:stSnd>
        <p:snd r:embed="rId18" name="APLAUSO.WAV"/>
      </p:stSnd>
    </p:sndAc>
  </p:transition>
  <p:timing>
    <p:tnLst>
      <p:par>
        <p:cTn id="1" dur="indefinite" restart="never" nodeType="tmRoot"/>
      </p:par>
    </p:tnLst>
  </p:timing>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2.xml"/><Relationship Id="rId1" Type="http://schemas.openxmlformats.org/officeDocument/2006/relationships/vmlDrawing" Target="../drawings/vmlDrawing1.vml"/><Relationship Id="rId5" Type="http://schemas.openxmlformats.org/officeDocument/2006/relationships/image" Target="../media/image12.wmf"/><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5.jpeg"/><Relationship Id="rId2" Type="http://schemas.openxmlformats.org/officeDocument/2006/relationships/slideLayout" Target="../slideLayouts/slideLayout22.xml"/><Relationship Id="rId1" Type="http://schemas.openxmlformats.org/officeDocument/2006/relationships/vmlDrawing" Target="../drawings/vmlDrawing2.vml"/><Relationship Id="rId6" Type="http://schemas.openxmlformats.org/officeDocument/2006/relationships/image" Target="../media/image14.jpeg"/><Relationship Id="rId5" Type="http://schemas.openxmlformats.org/officeDocument/2006/relationships/image" Target="../media/image13.wmf"/><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image" Target="../media/image16.wmf"/><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4.tmp"/><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image" Target="../media/image23.tmp"/><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hyperlink" Target="http://profarocha.jimdo.com/novedades/"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4.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867"/>
            <a:ext cx="12506179" cy="7096259"/>
          </a:xfrm>
          <a:prstGeom prst="rect">
            <a:avLst/>
          </a:prstGeom>
        </p:spPr>
      </p:pic>
      <p:sp>
        <p:nvSpPr>
          <p:cNvPr id="3074" name="Rectangle 2"/>
          <p:cNvSpPr>
            <a:spLocks noGrp="1" noChangeArrowheads="1"/>
          </p:cNvSpPr>
          <p:nvPr>
            <p:ph type="ctrTitle"/>
          </p:nvPr>
        </p:nvSpPr>
        <p:spPr>
          <a:xfrm>
            <a:off x="3448587" y="284212"/>
            <a:ext cx="7772400" cy="2163762"/>
          </a:xfrm>
        </p:spPr>
        <p:txBody>
          <a:bodyPr/>
          <a:lstStyle/>
          <a:p>
            <a:pPr algn="ctr" eaLnBrk="1" hangingPunct="1">
              <a:defRPr/>
            </a:pPr>
            <a:r>
              <a:rPr lang="es-ES" sz="1400" dirty="0"/>
              <a:t/>
            </a:r>
            <a:br>
              <a:rPr lang="es-ES" sz="1400" dirty="0"/>
            </a:br>
            <a:r>
              <a:rPr lang="es-ES" sz="1400" dirty="0"/>
              <a:t/>
            </a:r>
            <a:br>
              <a:rPr lang="es-ES" sz="1400" dirty="0"/>
            </a:br>
            <a:r>
              <a:rPr lang="es-ES" sz="3200" dirty="0" smtClean="0">
                <a:latin typeface="Arial Black" panose="020B0A04020102020204" pitchFamily="34" charset="0"/>
              </a:rPr>
              <a:t>                                                                                              </a:t>
            </a:r>
            <a:r>
              <a:rPr lang="es-ES" sz="3200" dirty="0" smtClean="0">
                <a:solidFill>
                  <a:schemeClr val="bg1"/>
                </a:solidFill>
                <a:latin typeface="Arial" panose="020B0604020202020204" pitchFamily="34" charset="0"/>
                <a:cs typeface="Arial" panose="020B0604020202020204" pitchFamily="34" charset="0"/>
              </a:rPr>
              <a:t>INSTITUTO TÉCNICO AGROPECUARIO</a:t>
            </a:r>
            <a:br>
              <a:rPr lang="es-ES" sz="3200" dirty="0" smtClean="0">
                <a:solidFill>
                  <a:schemeClr val="bg1"/>
                </a:solidFill>
                <a:latin typeface="Arial" panose="020B0604020202020204" pitchFamily="34" charset="0"/>
                <a:cs typeface="Arial" panose="020B0604020202020204" pitchFamily="34" charset="0"/>
              </a:rPr>
            </a:br>
            <a:r>
              <a:rPr lang="es-ES" sz="3200" dirty="0" smtClean="0">
                <a:solidFill>
                  <a:schemeClr val="bg1"/>
                </a:solidFill>
                <a:latin typeface="Arial" panose="020B0604020202020204" pitchFamily="34" charset="0"/>
                <a:cs typeface="Arial" panose="020B0604020202020204" pitchFamily="34" charset="0"/>
              </a:rPr>
              <a:t>CHINÁCOTA</a:t>
            </a:r>
            <a:br>
              <a:rPr lang="es-ES" sz="3200" dirty="0" smtClean="0">
                <a:solidFill>
                  <a:schemeClr val="bg1"/>
                </a:solidFill>
                <a:latin typeface="Arial" panose="020B0604020202020204" pitchFamily="34" charset="0"/>
                <a:cs typeface="Arial" panose="020B0604020202020204" pitchFamily="34" charset="0"/>
              </a:rPr>
            </a:br>
            <a:r>
              <a:rPr lang="es-ES" sz="3200" dirty="0" smtClean="0">
                <a:solidFill>
                  <a:schemeClr val="bg1"/>
                </a:solidFill>
                <a:latin typeface="Arial" panose="020B0604020202020204" pitchFamily="34" charset="0"/>
                <a:cs typeface="Arial" panose="020B0604020202020204" pitchFamily="34" charset="0"/>
              </a:rPr>
              <a:t>2014</a:t>
            </a:r>
            <a:r>
              <a:rPr lang="es-ES" sz="2000" dirty="0" smtClean="0">
                <a:solidFill>
                  <a:schemeClr val="bg1"/>
                </a:solidFill>
                <a:latin typeface="Arial" panose="020B0604020202020204" pitchFamily="34" charset="0"/>
                <a:cs typeface="Arial" panose="020B0604020202020204" pitchFamily="34" charset="0"/>
              </a:rPr>
              <a:t/>
            </a:r>
            <a:br>
              <a:rPr lang="es-ES" sz="2000" dirty="0" smtClean="0">
                <a:solidFill>
                  <a:schemeClr val="bg1"/>
                </a:solidFill>
                <a:latin typeface="Arial" panose="020B0604020202020204" pitchFamily="34" charset="0"/>
                <a:cs typeface="Arial" panose="020B0604020202020204" pitchFamily="34" charset="0"/>
              </a:rPr>
            </a:br>
            <a:endParaRPr lang="es-ES" sz="1400" dirty="0">
              <a:solidFill>
                <a:schemeClr val="bg1"/>
              </a:solidFill>
              <a:latin typeface="Arial" panose="020B0604020202020204" pitchFamily="34" charset="0"/>
              <a:cs typeface="Arial" panose="020B0604020202020204" pitchFamily="34" charset="0"/>
            </a:endParaRPr>
          </a:p>
        </p:txBody>
      </p:sp>
      <p:sp>
        <p:nvSpPr>
          <p:cNvPr id="3075" name="Rectangle 3"/>
          <p:cNvSpPr>
            <a:spLocks noGrp="1" noChangeArrowheads="1"/>
          </p:cNvSpPr>
          <p:nvPr>
            <p:ph type="subTitle" idx="1"/>
          </p:nvPr>
        </p:nvSpPr>
        <p:spPr>
          <a:xfrm>
            <a:off x="441728" y="5241700"/>
            <a:ext cx="6400800" cy="2370831"/>
          </a:xfrm>
        </p:spPr>
        <p:txBody>
          <a:bodyPr/>
          <a:lstStyle/>
          <a:p>
            <a:pPr algn="just" eaLnBrk="1" hangingPunct="1">
              <a:lnSpc>
                <a:spcPct val="90000"/>
              </a:lnSpc>
              <a:defRPr/>
            </a:pPr>
            <a:r>
              <a:rPr lang="es-ES" dirty="0" smtClean="0">
                <a:solidFill>
                  <a:srgbClr val="FFFF00"/>
                </a:solidFill>
              </a:rPr>
              <a:t>    </a:t>
            </a:r>
            <a:r>
              <a:rPr lang="es-ES" sz="2800" b="1" dirty="0" smtClean="0">
                <a:solidFill>
                  <a:srgbClr val="FFFF00"/>
                </a:solidFill>
              </a:rPr>
              <a:t>Innovaciones pedagógicas     </a:t>
            </a:r>
          </a:p>
          <a:p>
            <a:pPr algn="just" eaLnBrk="1" hangingPunct="1">
              <a:lnSpc>
                <a:spcPct val="90000"/>
              </a:lnSpc>
              <a:defRPr/>
            </a:pPr>
            <a:r>
              <a:rPr lang="es-ES" sz="2000" b="1" dirty="0" smtClean="0">
                <a:solidFill>
                  <a:srgbClr val="FFFF00"/>
                </a:solidFill>
              </a:rPr>
              <a:t>Identificación </a:t>
            </a:r>
            <a:r>
              <a:rPr lang="es-ES" sz="2000" b="1" dirty="0">
                <a:solidFill>
                  <a:srgbClr val="FFFF00"/>
                </a:solidFill>
              </a:rPr>
              <a:t>de </a:t>
            </a:r>
            <a:r>
              <a:rPr lang="es-ES" sz="2000" b="1" dirty="0" smtClean="0">
                <a:solidFill>
                  <a:srgbClr val="FFFF00"/>
                </a:solidFill>
              </a:rPr>
              <a:t>herramientas informáticas, </a:t>
            </a:r>
            <a:r>
              <a:rPr lang="es-ES" sz="2000" b="1" dirty="0">
                <a:solidFill>
                  <a:srgbClr val="FFFF00"/>
                </a:solidFill>
              </a:rPr>
              <a:t>para </a:t>
            </a:r>
            <a:r>
              <a:rPr lang="es-ES" sz="2000" b="1" dirty="0" smtClean="0">
                <a:solidFill>
                  <a:srgbClr val="FFFF00"/>
                </a:solidFill>
              </a:rPr>
              <a:t>su </a:t>
            </a:r>
            <a:r>
              <a:rPr lang="es-ES" sz="2000" b="1" dirty="0">
                <a:solidFill>
                  <a:srgbClr val="FFFF00"/>
                </a:solidFill>
              </a:rPr>
              <a:t>articulación con el modelo de pedagogía </a:t>
            </a:r>
            <a:r>
              <a:rPr lang="es-ES" sz="2000" b="1" dirty="0" smtClean="0">
                <a:solidFill>
                  <a:srgbClr val="FFFF00"/>
                </a:solidFill>
              </a:rPr>
              <a:t>dialogante.</a:t>
            </a:r>
            <a:endParaRPr lang="es-ES" sz="2000" b="1" dirty="0">
              <a:solidFill>
                <a:srgbClr val="FFFF00"/>
              </a:solidFill>
            </a:endParaRPr>
          </a:p>
        </p:txBody>
      </p:sp>
      <p:pic>
        <p:nvPicPr>
          <p:cNvPr id="5" name="18 Imag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087" y="205158"/>
            <a:ext cx="1331376" cy="1119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25192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708338" y="143457"/>
            <a:ext cx="8596313" cy="660400"/>
          </a:xfrm>
        </p:spPr>
        <p:style>
          <a:lnRef idx="1">
            <a:schemeClr val="accent1"/>
          </a:lnRef>
          <a:fillRef idx="2">
            <a:schemeClr val="accent1"/>
          </a:fillRef>
          <a:effectRef idx="1">
            <a:schemeClr val="accent1"/>
          </a:effectRef>
          <a:fontRef idx="minor">
            <a:schemeClr val="dk1"/>
          </a:fontRef>
        </p:style>
        <p:txBody>
          <a:bodyPr/>
          <a:lstStyle/>
          <a:p>
            <a:pPr algn="ctr"/>
            <a:r>
              <a:rPr lang="es-CO" dirty="0" smtClean="0"/>
              <a:t> LOGROS</a:t>
            </a:r>
            <a:endParaRPr lang="es-CO" dirty="0"/>
          </a:p>
        </p:txBody>
      </p:sp>
      <p:sp>
        <p:nvSpPr>
          <p:cNvPr id="3" name="Marcador de contenido 2"/>
          <p:cNvSpPr>
            <a:spLocks noGrp="1"/>
          </p:cNvSpPr>
          <p:nvPr>
            <p:ph idx="4294967295"/>
          </p:nvPr>
        </p:nvSpPr>
        <p:spPr>
          <a:xfrm>
            <a:off x="0" y="1270000"/>
            <a:ext cx="10329863" cy="5762625"/>
          </a:xfrm>
        </p:spPr>
        <p:txBody>
          <a:bodyPr>
            <a:normAutofit/>
          </a:bodyPr>
          <a:lstStyle/>
          <a:p>
            <a:r>
              <a:rPr lang="es-CO" sz="2000" dirty="0" smtClean="0">
                <a:solidFill>
                  <a:schemeClr val="accent2">
                    <a:lumMod val="50000"/>
                  </a:schemeClr>
                </a:solidFill>
              </a:rPr>
              <a:t>Hemos logrado mejorar en las prueba saber 11.</a:t>
            </a:r>
          </a:p>
          <a:p>
            <a:r>
              <a:rPr lang="es-CO" sz="2000" dirty="0" smtClean="0">
                <a:solidFill>
                  <a:schemeClr val="accent2">
                    <a:lumMod val="50000"/>
                  </a:schemeClr>
                </a:solidFill>
              </a:rPr>
              <a:t>Destacando el mejor puntaje 2013 en matemáticas de un alumno con 88 puntos</a:t>
            </a:r>
            <a:endParaRPr lang="es-CO" sz="2000" dirty="0">
              <a:solidFill>
                <a:schemeClr val="accent2">
                  <a:lumMod val="50000"/>
                </a:schemeClr>
              </a:solidFill>
            </a:endParaRPr>
          </a:p>
        </p:txBody>
      </p:sp>
      <p:pic>
        <p:nvPicPr>
          <p:cNvPr id="7" name="Imagen 6"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783" y="2202287"/>
            <a:ext cx="10026881" cy="4887625"/>
          </a:xfrm>
          <a:prstGeom prst="rect">
            <a:avLst/>
          </a:prstGeom>
        </p:spPr>
      </p:pic>
    </p:spTree>
    <p:extLst>
      <p:ext uri="{BB962C8B-B14F-4D97-AF65-F5344CB8AC3E}">
        <p14:creationId xmlns:p14="http://schemas.microsoft.com/office/powerpoint/2010/main" val="39823510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577" y="0"/>
            <a:ext cx="11835685" cy="6858000"/>
          </a:xfrm>
          <a:prstGeom prst="rect">
            <a:avLst/>
          </a:prstGeom>
        </p:spPr>
      </p:pic>
    </p:spTree>
    <p:extLst>
      <p:ext uri="{BB962C8B-B14F-4D97-AF65-F5344CB8AC3E}">
        <p14:creationId xmlns:p14="http://schemas.microsoft.com/office/powerpoint/2010/main" val="21279603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EXCELTRABAJO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42494"/>
            <a:ext cx="10380372" cy="6164881"/>
          </a:xfrm>
          <a:prstGeom prst="rect">
            <a:avLst/>
          </a:prstGeom>
        </p:spPr>
      </p:pic>
    </p:spTree>
    <p:extLst>
      <p:ext uri="{BB962C8B-B14F-4D97-AF65-F5344CB8AC3E}">
        <p14:creationId xmlns:p14="http://schemas.microsoft.com/office/powerpoint/2010/main" val="32316453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410682" cy="6722772"/>
          </a:xfrm>
          <a:prstGeom prst="rect">
            <a:avLst/>
          </a:prstGeom>
        </p:spPr>
      </p:pic>
    </p:spTree>
    <p:extLst>
      <p:ext uri="{BB962C8B-B14F-4D97-AF65-F5344CB8AC3E}">
        <p14:creationId xmlns:p14="http://schemas.microsoft.com/office/powerpoint/2010/main" val="317774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1000259"/>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s-CO" dirty="0"/>
              <a:t>Algunas de las estrategias metodológicas para incorporar las TIC en este proyecto son:</a:t>
            </a:r>
            <a:br>
              <a:rPr lang="es-CO" dirty="0"/>
            </a:br>
            <a:endParaRPr lang="es-CO" dirty="0"/>
          </a:p>
        </p:txBody>
      </p:sp>
      <p:sp>
        <p:nvSpPr>
          <p:cNvPr id="3" name="Marcador de contenido 2"/>
          <p:cNvSpPr>
            <a:spLocks noGrp="1"/>
          </p:cNvSpPr>
          <p:nvPr>
            <p:ph idx="1"/>
          </p:nvPr>
        </p:nvSpPr>
        <p:spPr>
          <a:xfrm>
            <a:off x="121186" y="1609859"/>
            <a:ext cx="9968248" cy="4562183"/>
          </a:xfrm>
        </p:spPr>
        <p:txBody>
          <a:bodyPr>
            <a:noAutofit/>
          </a:bodyPr>
          <a:lstStyle/>
          <a:p>
            <a:r>
              <a:rPr lang="es-CO" sz="2000" b="1" dirty="0" smtClean="0">
                <a:solidFill>
                  <a:schemeClr val="accent2">
                    <a:lumMod val="50000"/>
                  </a:schemeClr>
                </a:solidFill>
                <a:latin typeface="Arial" panose="020B0604020202020204" pitchFamily="34" charset="0"/>
                <a:cs typeface="Arial" panose="020B0604020202020204" pitchFamily="34" charset="0"/>
              </a:rPr>
              <a:t>Clases </a:t>
            </a:r>
            <a:r>
              <a:rPr lang="es-CO" sz="2000" b="1" dirty="0">
                <a:solidFill>
                  <a:schemeClr val="accent2">
                    <a:lumMod val="50000"/>
                  </a:schemeClr>
                </a:solidFill>
                <a:latin typeface="Arial" panose="020B0604020202020204" pitchFamily="34" charset="0"/>
                <a:cs typeface="Arial" panose="020B0604020202020204" pitchFamily="34" charset="0"/>
              </a:rPr>
              <a:t>presenciales con conceptos, síntesis o cualquier otra explicación que amerite su intervención para contextualizar el contenido o alguna situación problema.</a:t>
            </a:r>
          </a:p>
          <a:p>
            <a:r>
              <a:rPr lang="es-CO" sz="2000" b="1" dirty="0" smtClean="0">
                <a:solidFill>
                  <a:schemeClr val="accent2">
                    <a:lumMod val="50000"/>
                  </a:schemeClr>
                </a:solidFill>
                <a:latin typeface="Arial" panose="020B0604020202020204" pitchFamily="34" charset="0"/>
                <a:cs typeface="Arial" panose="020B0604020202020204" pitchFamily="34" charset="0"/>
              </a:rPr>
              <a:t>Materiales </a:t>
            </a:r>
            <a:r>
              <a:rPr lang="es-CO" sz="2000" b="1" dirty="0">
                <a:solidFill>
                  <a:schemeClr val="accent2">
                    <a:lumMod val="50000"/>
                  </a:schemeClr>
                </a:solidFill>
                <a:latin typeface="Arial" panose="020B0604020202020204" pitchFamily="34" charset="0"/>
                <a:cs typeface="Arial" panose="020B0604020202020204" pitchFamily="34" charset="0"/>
              </a:rPr>
              <a:t>de lectura específicos con vínculos o enlaces a páginas Web.</a:t>
            </a:r>
          </a:p>
          <a:p>
            <a:r>
              <a:rPr lang="es-CO" sz="2000" b="1" dirty="0" smtClean="0">
                <a:solidFill>
                  <a:schemeClr val="accent2">
                    <a:lumMod val="50000"/>
                  </a:schemeClr>
                </a:solidFill>
                <a:latin typeface="Arial" panose="020B0604020202020204" pitchFamily="34" charset="0"/>
                <a:cs typeface="Arial" panose="020B0604020202020204" pitchFamily="34" charset="0"/>
              </a:rPr>
              <a:t>Animaciones </a:t>
            </a:r>
            <a:r>
              <a:rPr lang="es-CO" sz="2000" b="1" dirty="0">
                <a:solidFill>
                  <a:schemeClr val="accent2">
                    <a:lumMod val="50000"/>
                  </a:schemeClr>
                </a:solidFill>
                <a:latin typeface="Arial" panose="020B0604020202020204" pitchFamily="34" charset="0"/>
                <a:cs typeface="Arial" panose="020B0604020202020204" pitchFamily="34" charset="0"/>
              </a:rPr>
              <a:t>y simulaciones vía computador.</a:t>
            </a:r>
          </a:p>
          <a:p>
            <a:r>
              <a:rPr lang="es-CO" sz="2000" b="1" dirty="0">
                <a:solidFill>
                  <a:schemeClr val="accent2">
                    <a:lumMod val="50000"/>
                  </a:schemeClr>
                </a:solidFill>
                <a:latin typeface="Arial" panose="020B0604020202020204" pitchFamily="34" charset="0"/>
                <a:cs typeface="Arial" panose="020B0604020202020204" pitchFamily="34" charset="0"/>
              </a:rPr>
              <a:t> </a:t>
            </a:r>
            <a:r>
              <a:rPr lang="es-CO" sz="2000" b="1" dirty="0" smtClean="0">
                <a:solidFill>
                  <a:schemeClr val="accent2">
                    <a:lumMod val="50000"/>
                  </a:schemeClr>
                </a:solidFill>
                <a:latin typeface="Arial" panose="020B0604020202020204" pitchFamily="34" charset="0"/>
                <a:cs typeface="Arial" panose="020B0604020202020204" pitchFamily="34" charset="0"/>
              </a:rPr>
              <a:t>Ejemplos </a:t>
            </a:r>
            <a:r>
              <a:rPr lang="es-CO" sz="2000" b="1" dirty="0">
                <a:solidFill>
                  <a:schemeClr val="accent2">
                    <a:lumMod val="50000"/>
                  </a:schemeClr>
                </a:solidFill>
                <a:latin typeface="Arial" panose="020B0604020202020204" pitchFamily="34" charset="0"/>
                <a:cs typeface="Arial" panose="020B0604020202020204" pitchFamily="34" charset="0"/>
              </a:rPr>
              <a:t>de problemas y situaciones con interactividad.</a:t>
            </a:r>
          </a:p>
          <a:p>
            <a:r>
              <a:rPr lang="es-CO" sz="2000" b="1" dirty="0">
                <a:solidFill>
                  <a:schemeClr val="accent2">
                    <a:lumMod val="50000"/>
                  </a:schemeClr>
                </a:solidFill>
                <a:latin typeface="Arial" panose="020B0604020202020204" pitchFamily="34" charset="0"/>
                <a:cs typeface="Arial" panose="020B0604020202020204" pitchFamily="34" charset="0"/>
              </a:rPr>
              <a:t> </a:t>
            </a:r>
            <a:r>
              <a:rPr lang="es-CO" sz="2000" b="1" dirty="0" smtClean="0">
                <a:solidFill>
                  <a:schemeClr val="accent2">
                    <a:lumMod val="50000"/>
                  </a:schemeClr>
                </a:solidFill>
                <a:latin typeface="Arial" panose="020B0604020202020204" pitchFamily="34" charset="0"/>
                <a:cs typeface="Arial" panose="020B0604020202020204" pitchFamily="34" charset="0"/>
              </a:rPr>
              <a:t>Conexiones </a:t>
            </a:r>
            <a:r>
              <a:rPr lang="es-CO" sz="2000" b="1" dirty="0">
                <a:solidFill>
                  <a:schemeClr val="accent2">
                    <a:lumMod val="50000"/>
                  </a:schemeClr>
                </a:solidFill>
                <a:latin typeface="Arial" panose="020B0604020202020204" pitchFamily="34" charset="0"/>
                <a:cs typeface="Arial" panose="020B0604020202020204" pitchFamily="34" charset="0"/>
              </a:rPr>
              <a:t>hacia libros de referencia y otros materiales electrónicos</a:t>
            </a:r>
            <a:r>
              <a:rPr lang="es-CO" sz="2000" b="1" dirty="0" smtClean="0">
                <a:solidFill>
                  <a:schemeClr val="accent2">
                    <a:lumMod val="50000"/>
                  </a:schemeClr>
                </a:solidFill>
                <a:latin typeface="Arial" panose="020B0604020202020204" pitchFamily="34" charset="0"/>
                <a:cs typeface="Arial" panose="020B0604020202020204" pitchFamily="34" charset="0"/>
              </a:rPr>
              <a:t>.</a:t>
            </a:r>
          </a:p>
          <a:p>
            <a:r>
              <a:rPr lang="es-CO" sz="2000" b="1" dirty="0">
                <a:solidFill>
                  <a:schemeClr val="accent2">
                    <a:lumMod val="50000"/>
                  </a:schemeClr>
                </a:solidFill>
                <a:latin typeface="Arial" panose="020B0604020202020204" pitchFamily="34" charset="0"/>
                <a:cs typeface="Arial" panose="020B0604020202020204" pitchFamily="34" charset="0"/>
              </a:rPr>
              <a:t>Ejercicios y tareas colaborativas.</a:t>
            </a:r>
          </a:p>
          <a:p>
            <a:r>
              <a:rPr lang="es-CO" sz="2000" b="1" dirty="0" smtClean="0">
                <a:solidFill>
                  <a:schemeClr val="accent2">
                    <a:lumMod val="50000"/>
                  </a:schemeClr>
                </a:solidFill>
                <a:latin typeface="Arial" panose="020B0604020202020204" pitchFamily="34" charset="0"/>
                <a:cs typeface="Arial" panose="020B0604020202020204" pitchFamily="34" charset="0"/>
              </a:rPr>
              <a:t>Sistemas </a:t>
            </a:r>
            <a:r>
              <a:rPr lang="es-CO" sz="2000" b="1" dirty="0">
                <a:solidFill>
                  <a:schemeClr val="accent2">
                    <a:lumMod val="50000"/>
                  </a:schemeClr>
                </a:solidFill>
                <a:latin typeface="Arial" panose="020B0604020202020204" pitchFamily="34" charset="0"/>
                <a:cs typeface="Arial" panose="020B0604020202020204" pitchFamily="34" charset="0"/>
              </a:rPr>
              <a:t>tutoriales inteligentes con temas matemáticos (operaciones básicas, adición, sustracción, multiplicación, división, diagramas circulares y de barras para representar datos con números enteros, entre otros)</a:t>
            </a:r>
          </a:p>
          <a:p>
            <a:r>
              <a:rPr lang="es-CO" sz="2000" b="1" dirty="0" smtClean="0">
                <a:solidFill>
                  <a:schemeClr val="accent2">
                    <a:lumMod val="50000"/>
                  </a:schemeClr>
                </a:solidFill>
                <a:latin typeface="Arial" panose="020B0604020202020204" pitchFamily="34" charset="0"/>
                <a:cs typeface="Arial" panose="020B0604020202020204" pitchFamily="34" charset="0"/>
              </a:rPr>
              <a:t>Evaluaciones </a:t>
            </a:r>
            <a:r>
              <a:rPr lang="es-CO" sz="2000" b="1" dirty="0">
                <a:solidFill>
                  <a:schemeClr val="accent2">
                    <a:lumMod val="50000"/>
                  </a:schemeClr>
                </a:solidFill>
                <a:latin typeface="Arial" panose="020B0604020202020204" pitchFamily="34" charset="0"/>
                <a:cs typeface="Arial" panose="020B0604020202020204" pitchFamily="34" charset="0"/>
              </a:rPr>
              <a:t>que permitan al estudiante verificar si entiende el material presentado</a:t>
            </a:r>
            <a:r>
              <a:rPr lang="es-CO" sz="2000" b="1" dirty="0" smtClean="0">
                <a:solidFill>
                  <a:schemeClr val="accent2">
                    <a:lumMod val="50000"/>
                  </a:schemeClr>
                </a:solidFill>
                <a:latin typeface="Arial" panose="020B0604020202020204" pitchFamily="34" charset="0"/>
                <a:cs typeface="Arial" panose="020B0604020202020204" pitchFamily="34" charset="0"/>
              </a:rPr>
              <a:t>.</a:t>
            </a:r>
            <a:endParaRPr lang="es-CO" sz="2000" b="1" dirty="0">
              <a:solidFill>
                <a:schemeClr val="accent2">
                  <a:lumMod val="50000"/>
                </a:schemeClr>
              </a:solidFill>
              <a:latin typeface="Arial" panose="020B0604020202020204" pitchFamily="34" charset="0"/>
              <a:cs typeface="Arial" panose="020B0604020202020204" pitchFamily="34" charset="0"/>
            </a:endParaRPr>
          </a:p>
          <a:p>
            <a:r>
              <a:rPr lang="es-CO" sz="2000" b="1" dirty="0">
                <a:solidFill>
                  <a:schemeClr val="accent2">
                    <a:lumMod val="50000"/>
                  </a:schemeClr>
                </a:solidFill>
                <a:latin typeface="Arial" panose="020B0604020202020204" pitchFamily="34" charset="0"/>
                <a:cs typeface="Arial" panose="020B0604020202020204" pitchFamily="34" charset="0"/>
              </a:rPr>
              <a:t>Foros de discusión u opinión de temas interesantes o de temas que les permitan reflexionar acerca de su propio aprendizaje</a:t>
            </a:r>
            <a:r>
              <a:rPr lang="es-CO" b="1" dirty="0">
                <a:solidFill>
                  <a:schemeClr val="accent2">
                    <a:lumMod val="50000"/>
                  </a:schemeClr>
                </a:solidFill>
                <a:latin typeface="Arial" panose="020B0604020202020204" pitchFamily="34" charset="0"/>
                <a:cs typeface="Arial" panose="020B0604020202020204" pitchFamily="34" charset="0"/>
              </a:rPr>
              <a:t>.</a:t>
            </a:r>
          </a:p>
          <a:p>
            <a:endParaRPr lang="es-CO" sz="600" b="1" dirty="0">
              <a:solidFill>
                <a:schemeClr val="accent2">
                  <a:lumMod val="50000"/>
                </a:schemeClr>
              </a:solidFill>
            </a:endParaRPr>
          </a:p>
          <a:p>
            <a:endParaRPr lang="es-CO" sz="600" b="1" dirty="0">
              <a:solidFill>
                <a:schemeClr val="accent2">
                  <a:lumMod val="50000"/>
                </a:schemeClr>
              </a:solidFill>
            </a:endParaRPr>
          </a:p>
        </p:txBody>
      </p:sp>
      <p:pic>
        <p:nvPicPr>
          <p:cNvPr id="4" name="Imagen 3"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67470" y="6553157"/>
            <a:ext cx="2724530" cy="304843"/>
          </a:xfrm>
          <a:prstGeom prst="rect">
            <a:avLst/>
          </a:prstGeom>
        </p:spPr>
      </p:pic>
    </p:spTree>
    <p:extLst>
      <p:ext uri="{BB962C8B-B14F-4D97-AF65-F5344CB8AC3E}">
        <p14:creationId xmlns:p14="http://schemas.microsoft.com/office/powerpoint/2010/main" val="33562208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871470"/>
          </a:xfrm>
        </p:spPr>
        <p:style>
          <a:lnRef idx="1">
            <a:schemeClr val="accent1"/>
          </a:lnRef>
          <a:fillRef idx="2">
            <a:schemeClr val="accent1"/>
          </a:fillRef>
          <a:effectRef idx="1">
            <a:schemeClr val="accent1"/>
          </a:effectRef>
          <a:fontRef idx="minor">
            <a:schemeClr val="dk1"/>
          </a:fontRef>
        </p:style>
        <p:txBody>
          <a:bodyPr/>
          <a:lstStyle/>
          <a:p>
            <a:pPr algn="ctr"/>
            <a:r>
              <a:rPr lang="es-CO" dirty="0" smtClean="0"/>
              <a:t>PROPOSITO</a:t>
            </a:r>
            <a:endParaRPr lang="es-CO" dirty="0"/>
          </a:p>
        </p:txBody>
      </p:sp>
      <p:sp>
        <p:nvSpPr>
          <p:cNvPr id="4" name="Rectangle 1"/>
          <p:cNvSpPr>
            <a:spLocks noGrp="1" noChangeArrowheads="1"/>
          </p:cNvSpPr>
          <p:nvPr>
            <p:ph idx="1"/>
          </p:nvPr>
        </p:nvSpPr>
        <p:spPr bwMode="auto">
          <a:xfrm>
            <a:off x="1103312" y="2304000"/>
            <a:ext cx="7705837"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tab pos="457200" algn="l"/>
              </a:tabLst>
            </a:pPr>
            <a:r>
              <a:rPr kumimoji="0" lang="es-ES" sz="2400" b="0" i="0" u="none" strike="noStrike" cap="none" normalizeH="0" baseline="0" dirty="0" smtClean="0">
                <a:ln>
                  <a:noFill/>
                </a:ln>
                <a:solidFill>
                  <a:schemeClr val="accent2">
                    <a:lumMod val="50000"/>
                  </a:schemeClr>
                </a:solidFill>
                <a:effectLst/>
                <a:ea typeface="Times New Roman" panose="02020603050405020304" pitchFamily="18" charset="0"/>
                <a:cs typeface="Arial" panose="020B0604020202020204" pitchFamily="34" charset="0"/>
              </a:rPr>
              <a:t>Que</a:t>
            </a:r>
            <a:r>
              <a:rPr kumimoji="0" lang="es-ES" sz="2400" b="0" i="0" u="none" strike="noStrike" cap="none" normalizeH="0" dirty="0" smtClean="0">
                <a:ln>
                  <a:noFill/>
                </a:ln>
                <a:solidFill>
                  <a:schemeClr val="accent2">
                    <a:lumMod val="50000"/>
                  </a:schemeClr>
                </a:solidFill>
                <a:effectLst/>
                <a:ea typeface="Times New Roman" panose="02020603050405020304" pitchFamily="18" charset="0"/>
                <a:cs typeface="Arial" panose="020B0604020202020204" pitchFamily="34" charset="0"/>
              </a:rPr>
              <a:t> los alumnos en el</a:t>
            </a:r>
            <a:r>
              <a:rPr kumimoji="0" lang="es-ES" sz="2400" b="0" i="0" u="none" strike="noStrike" cap="none" normalizeH="0" baseline="0" dirty="0" smtClean="0">
                <a:ln>
                  <a:noFill/>
                </a:ln>
                <a:solidFill>
                  <a:schemeClr val="accent2">
                    <a:lumMod val="50000"/>
                  </a:schemeClr>
                </a:solidFill>
                <a:effectLst/>
                <a:ea typeface="Times New Roman" panose="02020603050405020304" pitchFamily="18" charset="0"/>
                <a:cs typeface="Arial" panose="020B0604020202020204" pitchFamily="34" charset="0"/>
              </a:rPr>
              <a:t> área de matemáticas  adquieran competencias como una forma de actualizar e ir </a:t>
            </a:r>
            <a:r>
              <a:rPr lang="es-ES" sz="2400" dirty="0">
                <a:solidFill>
                  <a:schemeClr val="accent2">
                    <a:lumMod val="50000"/>
                  </a:schemeClr>
                </a:solidFill>
                <a:ea typeface="Times New Roman" panose="02020603050405020304" pitchFamily="18" charset="0"/>
                <a:cs typeface="Arial" panose="020B0604020202020204" pitchFamily="34" charset="0"/>
              </a:rPr>
              <a:t>a</a:t>
            </a:r>
            <a:r>
              <a:rPr lang="es-ES" sz="2400" dirty="0" smtClean="0">
                <a:solidFill>
                  <a:schemeClr val="accent2">
                    <a:lumMod val="50000"/>
                  </a:schemeClr>
                </a:solidFill>
                <a:ea typeface="Times New Roman" panose="02020603050405020304" pitchFamily="18" charset="0"/>
                <a:cs typeface="Arial" panose="020B0604020202020204" pitchFamily="34" charset="0"/>
              </a:rPr>
              <a:t>dquiriendo nuevas herramientas.</a:t>
            </a:r>
            <a:endParaRPr kumimoji="0" lang="es-ES" sz="2400" b="0" i="0" u="none" strike="noStrike" cap="none" normalizeH="0" baseline="0" dirty="0" smtClean="0">
              <a:ln>
                <a:noFill/>
              </a:ln>
              <a:solidFill>
                <a:schemeClr val="accent2">
                  <a:lumMod val="50000"/>
                </a:schemeClr>
              </a:solidFill>
              <a:effectLst/>
              <a:ea typeface="Times New Roman" panose="02020603050405020304" pitchFamily="18" charset="0"/>
              <a:cs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tab pos="457200" algn="l"/>
              </a:tabLst>
            </a:pPr>
            <a:r>
              <a:rPr kumimoji="0" lang="es-ES" sz="2400" b="0" i="0" u="none" strike="noStrike" cap="none" normalizeH="0" baseline="0" dirty="0" smtClean="0">
                <a:ln>
                  <a:noFill/>
                </a:ln>
                <a:solidFill>
                  <a:schemeClr val="accent2">
                    <a:lumMod val="50000"/>
                  </a:schemeClr>
                </a:solidFill>
                <a:effectLst/>
                <a:ea typeface="Times New Roman" panose="02020603050405020304" pitchFamily="18" charset="0"/>
                <a:cs typeface="Arial" panose="020B0604020202020204" pitchFamily="34" charset="0"/>
              </a:rPr>
              <a:t>Conceptualizar sobre los referentes e innovaciones necesarios para la nueva  construcción del</a:t>
            </a:r>
            <a:r>
              <a:rPr kumimoji="0" lang="es-ES" sz="2400" b="0" i="0" u="none" strike="noStrike" cap="none" normalizeH="0" dirty="0" smtClean="0">
                <a:ln>
                  <a:noFill/>
                </a:ln>
                <a:solidFill>
                  <a:schemeClr val="accent2">
                    <a:lumMod val="50000"/>
                  </a:schemeClr>
                </a:solidFill>
                <a:effectLst/>
                <a:ea typeface="Times New Roman" panose="02020603050405020304" pitchFamily="18" charset="0"/>
                <a:cs typeface="Arial" panose="020B0604020202020204" pitchFamily="34" charset="0"/>
              </a:rPr>
              <a:t> pensamiento matemático</a:t>
            </a:r>
            <a:r>
              <a:rPr kumimoji="0" lang="es-ES" sz="2400" b="0" i="0" u="none" strike="noStrike" cap="none" normalizeH="0" baseline="0" dirty="0" smtClean="0">
                <a:ln>
                  <a:noFill/>
                </a:ln>
                <a:solidFill>
                  <a:schemeClr val="accent2">
                    <a:lumMod val="50000"/>
                  </a:schemeClr>
                </a:solidFill>
                <a:effectLst/>
                <a:ea typeface="Times New Roman" panose="02020603050405020304" pitchFamily="18" charset="0"/>
                <a:cs typeface="Arial" panose="020B0604020202020204" pitchFamily="34" charset="0"/>
              </a:rPr>
              <a:t>.</a:t>
            </a:r>
            <a:endParaRPr kumimoji="0" lang="es-CO" sz="2400" b="0" i="0" u="none" strike="noStrike" cap="none" normalizeH="0" baseline="0" dirty="0" smtClean="0">
              <a:ln>
                <a:noFill/>
              </a:ln>
              <a:solidFill>
                <a:schemeClr val="accent2">
                  <a:lumMod val="50000"/>
                </a:schemeClr>
              </a:solidFill>
              <a:effectLst/>
            </a:endParaRP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tab pos="457200" algn="l"/>
              </a:tabLst>
            </a:pPr>
            <a:r>
              <a:rPr kumimoji="0" lang="es-ES" sz="2400" b="0" i="0" u="none" strike="noStrike" cap="none" normalizeH="0" baseline="0" dirty="0" smtClean="0">
                <a:ln>
                  <a:noFill/>
                </a:ln>
                <a:solidFill>
                  <a:schemeClr val="accent2">
                    <a:lumMod val="50000"/>
                  </a:schemeClr>
                </a:solidFill>
                <a:effectLst/>
                <a:ea typeface="Times New Roman" panose="02020603050405020304" pitchFamily="18" charset="0"/>
                <a:cs typeface="Arial" panose="020B0604020202020204" pitchFamily="34" charset="0"/>
              </a:rPr>
              <a:t>Establecer un contacto directo  con docentes </a:t>
            </a:r>
          </a:p>
          <a:p>
            <a:pPr marL="0" marR="0" lvl="0" indent="0" algn="l" defTabSz="914400" rtl="0" eaLnBrk="0" fontAlgn="base" latinLnBrk="0" hangingPunct="0">
              <a:lnSpc>
                <a:spcPct val="100000"/>
              </a:lnSpc>
              <a:spcBef>
                <a:spcPct val="0"/>
              </a:spcBef>
              <a:spcAft>
                <a:spcPct val="0"/>
              </a:spcAft>
              <a:buClrTx/>
              <a:buSzTx/>
              <a:buNone/>
              <a:tabLst>
                <a:tab pos="457200" algn="l"/>
              </a:tabLst>
            </a:pPr>
            <a:r>
              <a:rPr kumimoji="0" lang="es-ES" sz="2400" b="0" i="0" u="none" strike="noStrike" cap="none" normalizeH="0" baseline="0" dirty="0" smtClean="0">
                <a:ln>
                  <a:noFill/>
                </a:ln>
                <a:solidFill>
                  <a:schemeClr val="accent2">
                    <a:lumMod val="50000"/>
                  </a:schemeClr>
                </a:solidFill>
                <a:effectLst/>
                <a:ea typeface="Times New Roman" panose="02020603050405020304" pitchFamily="18" charset="0"/>
                <a:cs typeface="Arial" panose="020B0604020202020204" pitchFamily="34" charset="0"/>
              </a:rPr>
              <a:t>    y alumnos de  manera activa y participativa.</a:t>
            </a:r>
            <a:endParaRPr kumimoji="0" lang="es-CO" sz="2400" b="0" i="0" u="none" strike="noStrike" cap="none" normalizeH="0" baseline="0" dirty="0" smtClean="0">
              <a:ln>
                <a:noFill/>
              </a:ln>
              <a:solidFill>
                <a:schemeClr val="accent2">
                  <a:lumMod val="50000"/>
                </a:schemeClr>
              </a:solidFill>
              <a:effectLst/>
            </a:endParaRP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tab pos="457200" algn="l"/>
              </a:tabLst>
            </a:pPr>
            <a:r>
              <a:rPr kumimoji="0" lang="es-ES" sz="2400" b="0" i="0" u="none" strike="noStrike" cap="none" normalizeH="0" baseline="0" dirty="0" smtClean="0">
                <a:ln>
                  <a:noFill/>
                </a:ln>
                <a:solidFill>
                  <a:schemeClr val="accent2">
                    <a:lumMod val="50000"/>
                  </a:schemeClr>
                </a:solidFill>
                <a:effectLst/>
                <a:ea typeface="Times New Roman" panose="02020603050405020304" pitchFamily="18" charset="0"/>
                <a:cs typeface="Arial" panose="020B0604020202020204" pitchFamily="34" charset="0"/>
              </a:rPr>
              <a:t>Evaluar cada una de las acciones desarrolladas.</a:t>
            </a:r>
            <a:endParaRPr kumimoji="0" lang="es-CO" sz="2400" b="0" i="0" u="none" strike="noStrike" cap="none" normalizeH="0" baseline="0" dirty="0" smtClean="0">
              <a:ln>
                <a:noFill/>
              </a:ln>
              <a:solidFill>
                <a:schemeClr val="accent2">
                  <a:lumMod val="50000"/>
                </a:schemeClr>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s-CO" sz="1800" b="0" i="0" u="none" strike="noStrike" cap="none" normalizeH="0" baseline="0" dirty="0" smtClean="0">
              <a:ln>
                <a:noFill/>
              </a:ln>
              <a:solidFill>
                <a:schemeClr val="accent2">
                  <a:lumMod val="50000"/>
                </a:schemeClr>
              </a:solidFill>
              <a:effectLst/>
              <a:latin typeface="Arial" panose="020B0604020202020204" pitchFamily="34" charset="0"/>
            </a:endParaRPr>
          </a:p>
        </p:txBody>
      </p:sp>
      <p:pic>
        <p:nvPicPr>
          <p:cNvPr id="5" name="Imagen 4"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67470" y="6553157"/>
            <a:ext cx="2724530" cy="304843"/>
          </a:xfrm>
          <a:prstGeom prst="rect">
            <a:avLst/>
          </a:prstGeom>
        </p:spPr>
      </p:pic>
    </p:spTree>
    <p:extLst>
      <p:ext uri="{BB962C8B-B14F-4D97-AF65-F5344CB8AC3E}">
        <p14:creationId xmlns:p14="http://schemas.microsoft.com/office/powerpoint/2010/main" val="25957511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3" y="609600"/>
            <a:ext cx="10334103" cy="1129048"/>
          </a:xfrm>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r>
              <a:rPr lang="es-CO" dirty="0" smtClean="0">
                <a:solidFill>
                  <a:schemeClr val="accent1">
                    <a:lumMod val="50000"/>
                  </a:schemeClr>
                </a:solidFill>
              </a:rPr>
              <a:t>ATENCION A LAS RECOMENDACIONES DEL INFORME PISA 2013 A NIVEL DE LOS ESTUDIANTES</a:t>
            </a:r>
            <a:endParaRPr lang="es-CO" dirty="0">
              <a:solidFill>
                <a:schemeClr val="accent1">
                  <a:lumMod val="50000"/>
                </a:schemeClr>
              </a:solidFill>
            </a:endParaRPr>
          </a:p>
        </p:txBody>
      </p:sp>
      <p:sp>
        <p:nvSpPr>
          <p:cNvPr id="3" name="CuadroTexto 2"/>
          <p:cNvSpPr txBox="1"/>
          <p:nvPr/>
        </p:nvSpPr>
        <p:spPr>
          <a:xfrm>
            <a:off x="767485" y="2421228"/>
            <a:ext cx="10153798" cy="4401205"/>
          </a:xfrm>
          <a:prstGeom prst="rect">
            <a:avLst/>
          </a:prstGeom>
          <a:noFill/>
        </p:spPr>
        <p:txBody>
          <a:bodyPr wrap="square" rtlCol="0">
            <a:spAutoFit/>
          </a:bodyPr>
          <a:lstStyle/>
          <a:p>
            <a:pPr marL="342900" indent="-342900">
              <a:buFont typeface="Arial" panose="020B0604020202020204" pitchFamily="34" charset="0"/>
              <a:buChar char="•"/>
            </a:pPr>
            <a:r>
              <a:rPr lang="es-CO" sz="2800" dirty="0" smtClean="0">
                <a:solidFill>
                  <a:schemeClr val="accent1">
                    <a:lumMod val="50000"/>
                  </a:schemeClr>
                </a:solidFill>
              </a:rPr>
              <a:t>Percepción de los estudiantes de la utilidad de los conocimientos matemáticos para la vida</a:t>
            </a:r>
          </a:p>
          <a:p>
            <a:pPr marL="342900" indent="-342900">
              <a:buFont typeface="Arial" panose="020B0604020202020204" pitchFamily="34" charset="0"/>
              <a:buChar char="•"/>
            </a:pPr>
            <a:r>
              <a:rPr lang="es-CO" sz="2800" dirty="0" smtClean="0">
                <a:solidFill>
                  <a:schemeClr val="accent1">
                    <a:lumMod val="50000"/>
                  </a:schemeClr>
                </a:solidFill>
              </a:rPr>
              <a:t>Manejar </a:t>
            </a:r>
            <a:r>
              <a:rPr lang="es-CO" sz="2800" dirty="0">
                <a:solidFill>
                  <a:schemeClr val="accent1">
                    <a:lumMod val="50000"/>
                  </a:schemeClr>
                </a:solidFill>
              </a:rPr>
              <a:t>gran cantidad de </a:t>
            </a:r>
            <a:r>
              <a:rPr lang="es-CO" sz="2800" dirty="0" smtClean="0">
                <a:solidFill>
                  <a:schemeClr val="accent1">
                    <a:lumMod val="50000"/>
                  </a:schemeClr>
                </a:solidFill>
              </a:rPr>
              <a:t>información</a:t>
            </a:r>
            <a:r>
              <a:rPr lang="es-CO" sz="2800" dirty="0">
                <a:solidFill>
                  <a:schemeClr val="accent1">
                    <a:lumMod val="50000"/>
                  </a:schemeClr>
                </a:solidFill>
              </a:rPr>
              <a:t>.</a:t>
            </a:r>
          </a:p>
          <a:p>
            <a:pPr marL="342900" indent="-342900">
              <a:buFont typeface="Arial" panose="020B0604020202020204" pitchFamily="34" charset="0"/>
              <a:buChar char="•"/>
            </a:pPr>
            <a:r>
              <a:rPr lang="es-CO" sz="2800" dirty="0" smtClean="0">
                <a:solidFill>
                  <a:schemeClr val="accent1">
                    <a:lumMod val="50000"/>
                  </a:schemeClr>
                </a:solidFill>
              </a:rPr>
              <a:t>Buscar </a:t>
            </a:r>
            <a:r>
              <a:rPr lang="es-CO" sz="2800" dirty="0">
                <a:solidFill>
                  <a:schemeClr val="accent1">
                    <a:lumMod val="50000"/>
                  </a:schemeClr>
                </a:solidFill>
              </a:rPr>
              <a:t>explicación para las </a:t>
            </a:r>
            <a:r>
              <a:rPr lang="es-CO" sz="2800" dirty="0" smtClean="0">
                <a:solidFill>
                  <a:schemeClr val="accent1">
                    <a:lumMod val="50000"/>
                  </a:schemeClr>
                </a:solidFill>
              </a:rPr>
              <a:t>cosas. relacionar </a:t>
            </a:r>
            <a:r>
              <a:rPr lang="es-CO" sz="2800" dirty="0">
                <a:solidFill>
                  <a:schemeClr val="accent1">
                    <a:lumMod val="50000"/>
                  </a:schemeClr>
                </a:solidFill>
              </a:rPr>
              <a:t>hechos y gusto por resolver </a:t>
            </a:r>
            <a:r>
              <a:rPr lang="es-CO" sz="2800" dirty="0" smtClean="0">
                <a:solidFill>
                  <a:schemeClr val="accent1">
                    <a:lumMod val="50000"/>
                  </a:schemeClr>
                </a:solidFill>
              </a:rPr>
              <a:t>problemas </a:t>
            </a:r>
            <a:r>
              <a:rPr lang="es-CO" sz="2800" dirty="0">
                <a:solidFill>
                  <a:schemeClr val="accent1">
                    <a:lumMod val="50000"/>
                  </a:schemeClr>
                </a:solidFill>
              </a:rPr>
              <a:t>complejos. </a:t>
            </a:r>
          </a:p>
          <a:p>
            <a:pPr marL="342900" indent="-342900">
              <a:buFont typeface="Arial" panose="020B0604020202020204" pitchFamily="34" charset="0"/>
              <a:buChar char="•"/>
            </a:pPr>
            <a:r>
              <a:rPr lang="es-CO" sz="2800" dirty="0" smtClean="0">
                <a:solidFill>
                  <a:schemeClr val="accent1">
                    <a:lumMod val="50000"/>
                  </a:schemeClr>
                </a:solidFill>
              </a:rPr>
              <a:t>Exposición </a:t>
            </a:r>
            <a:r>
              <a:rPr lang="es-CO" sz="2800" dirty="0">
                <a:solidFill>
                  <a:schemeClr val="accent1">
                    <a:lumMod val="50000"/>
                  </a:schemeClr>
                </a:solidFill>
              </a:rPr>
              <a:t>de los estudiantes a </a:t>
            </a:r>
            <a:r>
              <a:rPr lang="es-CO" sz="2800" dirty="0" smtClean="0">
                <a:solidFill>
                  <a:schemeClr val="accent1">
                    <a:lumMod val="50000"/>
                  </a:schemeClr>
                </a:solidFill>
              </a:rPr>
              <a:t>problemas </a:t>
            </a:r>
            <a:r>
              <a:rPr lang="es-CO" sz="2800" dirty="0">
                <a:solidFill>
                  <a:schemeClr val="accent1">
                    <a:lumMod val="50000"/>
                  </a:schemeClr>
                </a:solidFill>
              </a:rPr>
              <a:t>matemáticos diversos. </a:t>
            </a:r>
          </a:p>
          <a:p>
            <a:pPr marL="342900" indent="-342900">
              <a:buFont typeface="Arial" panose="020B0604020202020204" pitchFamily="34" charset="0"/>
              <a:buChar char="•"/>
            </a:pPr>
            <a:r>
              <a:rPr lang="es-CO" sz="2800" dirty="0" smtClean="0">
                <a:solidFill>
                  <a:schemeClr val="accent1">
                    <a:lumMod val="50000"/>
                  </a:schemeClr>
                </a:solidFill>
              </a:rPr>
              <a:t>Altas </a:t>
            </a:r>
            <a:r>
              <a:rPr lang="es-CO" sz="2800" dirty="0">
                <a:solidFill>
                  <a:schemeClr val="accent1">
                    <a:lumMod val="50000"/>
                  </a:schemeClr>
                </a:solidFill>
              </a:rPr>
              <a:t>expectativas de los padres hacia </a:t>
            </a:r>
            <a:r>
              <a:rPr lang="es-CO" sz="2800" dirty="0" smtClean="0">
                <a:solidFill>
                  <a:schemeClr val="accent1">
                    <a:lumMod val="50000"/>
                  </a:schemeClr>
                </a:solidFill>
              </a:rPr>
              <a:t>los </a:t>
            </a:r>
            <a:r>
              <a:rPr lang="es-CO" sz="2800" dirty="0">
                <a:solidFill>
                  <a:schemeClr val="accent1">
                    <a:lumMod val="50000"/>
                  </a:schemeClr>
                </a:solidFill>
              </a:rPr>
              <a:t>desempeños de sus hijos. </a:t>
            </a:r>
          </a:p>
          <a:p>
            <a:pPr marL="342900" indent="-342900">
              <a:buFont typeface="Arial" panose="020B0604020202020204" pitchFamily="34" charset="0"/>
              <a:buChar char="•"/>
            </a:pPr>
            <a:endParaRPr lang="es-CO" sz="2800" dirty="0">
              <a:solidFill>
                <a:schemeClr val="accent1">
                  <a:lumMod val="50000"/>
                </a:schemeClr>
              </a:solidFill>
            </a:endParaRPr>
          </a:p>
        </p:txBody>
      </p:sp>
      <p:pic>
        <p:nvPicPr>
          <p:cNvPr id="4" name="Imagen 3"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67470" y="6553157"/>
            <a:ext cx="2724530" cy="304843"/>
          </a:xfrm>
          <a:prstGeom prst="rect">
            <a:avLst/>
          </a:prstGeom>
        </p:spPr>
      </p:pic>
    </p:spTree>
    <p:extLst>
      <p:ext uri="{BB962C8B-B14F-4D97-AF65-F5344CB8AC3E}">
        <p14:creationId xmlns:p14="http://schemas.microsoft.com/office/powerpoint/2010/main" val="11904450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3" y="609600"/>
            <a:ext cx="10334103" cy="1129048"/>
          </a:xfrm>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r>
              <a:rPr lang="es-CO" dirty="0" smtClean="0">
                <a:solidFill>
                  <a:schemeClr val="accent1">
                    <a:lumMod val="50000"/>
                  </a:schemeClr>
                </a:solidFill>
              </a:rPr>
              <a:t>ATENCION A LAS RECOMENDACIONES DEL INFORME PISA 2013 A NIVEL DE LAS ESCUELAS</a:t>
            </a:r>
            <a:endParaRPr lang="es-CO" dirty="0">
              <a:solidFill>
                <a:schemeClr val="accent1">
                  <a:lumMod val="50000"/>
                </a:schemeClr>
              </a:solidFill>
            </a:endParaRPr>
          </a:p>
        </p:txBody>
      </p:sp>
      <p:sp>
        <p:nvSpPr>
          <p:cNvPr id="3" name="CuadroTexto 2"/>
          <p:cNvSpPr txBox="1"/>
          <p:nvPr/>
        </p:nvSpPr>
        <p:spPr>
          <a:xfrm>
            <a:off x="677334" y="2395470"/>
            <a:ext cx="10153798" cy="830997"/>
          </a:xfrm>
          <a:prstGeom prst="rect">
            <a:avLst/>
          </a:prstGeom>
          <a:noFill/>
        </p:spPr>
        <p:txBody>
          <a:bodyPr wrap="square" rtlCol="0">
            <a:spAutoFit/>
          </a:bodyPr>
          <a:lstStyle/>
          <a:p>
            <a:pPr algn="ctr"/>
            <a:endParaRPr lang="es-CO" sz="4800" dirty="0">
              <a:solidFill>
                <a:srgbClr val="90C226">
                  <a:lumMod val="50000"/>
                </a:srgbClr>
              </a:solidFill>
            </a:endParaRPr>
          </a:p>
        </p:txBody>
      </p:sp>
      <p:sp>
        <p:nvSpPr>
          <p:cNvPr id="4" name="Rectángulo 3"/>
          <p:cNvSpPr/>
          <p:nvPr/>
        </p:nvSpPr>
        <p:spPr>
          <a:xfrm>
            <a:off x="677333" y="2094741"/>
            <a:ext cx="8886423" cy="2554545"/>
          </a:xfrm>
          <a:prstGeom prst="rect">
            <a:avLst/>
          </a:prstGeom>
        </p:spPr>
        <p:txBody>
          <a:bodyPr wrap="square">
            <a:spAutoFit/>
          </a:bodyPr>
          <a:lstStyle/>
          <a:p>
            <a:pPr marL="571500" indent="-571500">
              <a:buFont typeface="Arial" panose="020B0604020202020204" pitchFamily="34" charset="0"/>
              <a:buChar char="•"/>
            </a:pPr>
            <a:r>
              <a:rPr lang="es-CO" sz="4000" b="1" dirty="0">
                <a:solidFill>
                  <a:schemeClr val="accent1">
                    <a:lumMod val="50000"/>
                  </a:schemeClr>
                </a:solidFill>
              </a:rPr>
              <a:t>Gestión escolar eficiente: </a:t>
            </a:r>
          </a:p>
          <a:p>
            <a:r>
              <a:rPr lang="es-CO" sz="4000" b="1" dirty="0">
                <a:solidFill>
                  <a:schemeClr val="accent1">
                    <a:lumMod val="50000"/>
                  </a:schemeClr>
                </a:solidFill>
              </a:rPr>
              <a:t>    objetivos claros y compartidos </a:t>
            </a:r>
          </a:p>
          <a:p>
            <a:r>
              <a:rPr lang="es-CO" sz="4000" b="1" dirty="0">
                <a:solidFill>
                  <a:schemeClr val="accent1">
                    <a:lumMod val="50000"/>
                  </a:schemeClr>
                </a:solidFill>
              </a:rPr>
              <a:t>    por todos. </a:t>
            </a:r>
          </a:p>
          <a:p>
            <a:pPr marL="285750" indent="-285750">
              <a:buFont typeface="Arial" panose="020B0604020202020204" pitchFamily="34" charset="0"/>
              <a:buChar char="•"/>
            </a:pPr>
            <a:endParaRPr lang="es-CO" sz="4000" b="1" dirty="0">
              <a:solidFill>
                <a:schemeClr val="accent1">
                  <a:lumMod val="50000"/>
                </a:schemeClr>
              </a:solidFill>
            </a:endParaRPr>
          </a:p>
        </p:txBody>
      </p:sp>
      <p:pic>
        <p:nvPicPr>
          <p:cNvPr id="5" name="Imagen 4"/>
          <p:cNvPicPr>
            <a:picLocks noChangeAspect="1"/>
          </p:cNvPicPr>
          <p:nvPr/>
        </p:nvPicPr>
        <p:blipFill>
          <a:blip r:embed="rId2"/>
          <a:stretch>
            <a:fillRect/>
          </a:stretch>
        </p:blipFill>
        <p:spPr>
          <a:xfrm>
            <a:off x="6903526" y="4297977"/>
            <a:ext cx="4480948" cy="2048434"/>
          </a:xfrm>
          <a:prstGeom prst="rect">
            <a:avLst/>
          </a:prstGeom>
        </p:spPr>
      </p:pic>
    </p:spTree>
    <p:extLst>
      <p:ext uri="{BB962C8B-B14F-4D97-AF65-F5344CB8AC3E}">
        <p14:creationId xmlns:p14="http://schemas.microsoft.com/office/powerpoint/2010/main" val="31836605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853604" y="328594"/>
            <a:ext cx="8596668" cy="1320800"/>
          </a:xfrm>
        </p:spPr>
        <p:txBody>
          <a:bodyPr/>
          <a:lstStyle/>
          <a:p>
            <a:r>
              <a:rPr lang="es-ES_tradnl" dirty="0"/>
              <a:t>ECUACIONES DE PRIMER GRADO</a:t>
            </a:r>
          </a:p>
        </p:txBody>
      </p:sp>
      <p:graphicFrame>
        <p:nvGraphicFramePr>
          <p:cNvPr id="27651" name="Object 3"/>
          <p:cNvGraphicFramePr>
            <a:graphicFrameLocks noChangeAspect="1"/>
          </p:cNvGraphicFramePr>
          <p:nvPr>
            <p:extLst>
              <p:ext uri="{D42A27DB-BD31-4B8C-83A1-F6EECF244321}">
                <p14:modId xmlns:p14="http://schemas.microsoft.com/office/powerpoint/2010/main" val="4205843928"/>
              </p:ext>
            </p:extLst>
          </p:nvPr>
        </p:nvGraphicFramePr>
        <p:xfrm>
          <a:off x="3712258" y="1270000"/>
          <a:ext cx="4519613" cy="3467100"/>
        </p:xfrm>
        <a:graphic>
          <a:graphicData uri="http://schemas.openxmlformats.org/presentationml/2006/ole">
            <mc:AlternateContent xmlns:mc="http://schemas.openxmlformats.org/markup-compatibility/2006">
              <mc:Choice xmlns:v="urn:schemas-microsoft-com:vml" Requires="v">
                <p:oleObj spid="_x0000_s1071" name="Imagen" r:id="rId4" imgW="4519440" imgH="3466800" progId="MS_ClipArt_Gallery.2">
                  <p:embed/>
                </p:oleObj>
              </mc:Choice>
              <mc:Fallback>
                <p:oleObj name="Imagen" r:id="rId4" imgW="4519440" imgH="346680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2258" y="1270000"/>
                        <a:ext cx="4519613" cy="3467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CuadroTexto 1"/>
          <p:cNvSpPr txBox="1"/>
          <p:nvPr/>
        </p:nvSpPr>
        <p:spPr>
          <a:xfrm>
            <a:off x="1476260" y="5299113"/>
            <a:ext cx="9188068" cy="70788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s-CO" sz="4000" dirty="0" smtClean="0">
                <a:solidFill>
                  <a:schemeClr val="accent2">
                    <a:lumMod val="50000"/>
                  </a:schemeClr>
                </a:solidFill>
                <a:latin typeface="Arial" panose="020B0604020202020204" pitchFamily="34" charset="0"/>
                <a:cs typeface="Arial" panose="020B0604020202020204" pitchFamily="34" charset="0"/>
              </a:rPr>
              <a:t>TRANSACIONES COMERCIALES</a:t>
            </a:r>
            <a:endParaRPr lang="es-CO" sz="4000"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9867433"/>
      </p:ext>
    </p:extLst>
  </p:cSld>
  <p:clrMapOvr>
    <a:masterClrMapping/>
  </p:clrMapOvr>
  <p:transition spd="slow">
    <p:cover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s-ES_tradnl"/>
              <a:t>ECUACIONES DE SEGUNDO GRADO</a:t>
            </a:r>
          </a:p>
        </p:txBody>
      </p:sp>
      <p:graphicFrame>
        <p:nvGraphicFramePr>
          <p:cNvPr id="31747" name="Object 3"/>
          <p:cNvGraphicFramePr>
            <a:graphicFrameLocks noChangeAspect="1"/>
          </p:cNvGraphicFramePr>
          <p:nvPr>
            <p:extLst>
              <p:ext uri="{D42A27DB-BD31-4B8C-83A1-F6EECF244321}">
                <p14:modId xmlns:p14="http://schemas.microsoft.com/office/powerpoint/2010/main" val="2711429480"/>
              </p:ext>
            </p:extLst>
          </p:nvPr>
        </p:nvGraphicFramePr>
        <p:xfrm>
          <a:off x="5994042" y="1468583"/>
          <a:ext cx="2827338" cy="3497263"/>
        </p:xfrm>
        <a:graphic>
          <a:graphicData uri="http://schemas.openxmlformats.org/presentationml/2006/ole">
            <mc:AlternateContent xmlns:mc="http://schemas.openxmlformats.org/markup-compatibility/2006">
              <mc:Choice xmlns:v="urn:schemas-microsoft-com:vml" Requires="v">
                <p:oleObj spid="_x0000_s2096" name="Imagen" r:id="rId4" imgW="2826720" imgH="3497040" progId="MS_ClipArt_Gallery.2">
                  <p:embed/>
                </p:oleObj>
              </mc:Choice>
              <mc:Fallback>
                <p:oleObj name="Imagen" r:id="rId4" imgW="2826720" imgH="34970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94042" y="1468583"/>
                        <a:ext cx="2827338" cy="3497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748" name="WordArt 4" descr="Bolsa de papel"/>
          <p:cNvSpPr>
            <a:spLocks noChangeArrowheads="1" noChangeShapeType="1" noTextEdit="1"/>
          </p:cNvSpPr>
          <p:nvPr/>
        </p:nvSpPr>
        <p:spPr bwMode="auto">
          <a:xfrm>
            <a:off x="4343401" y="6096000"/>
            <a:ext cx="3533775" cy="3810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s-CO" sz="3600" kern="10" dirty="0">
                <a:ln w="9525">
                  <a:solidFill>
                    <a:srgbClr val="008000"/>
                  </a:solidFill>
                  <a:round/>
                  <a:headEnd/>
                  <a:tailEnd/>
                </a:ln>
                <a:blipFill dpi="0" rotWithShape="0">
                  <a:blip r:embed="rId6"/>
                  <a:srcRect/>
                  <a:tile tx="0" ty="0" sx="100000" sy="100000" flip="none" algn="tl"/>
                </a:blipFill>
                <a:effectLst>
                  <a:outerShdw dist="563972" dir="14049741" sx="125000" sy="125000" algn="tl" rotWithShape="0">
                    <a:srgbClr val="C7DFD3"/>
                  </a:outerShdw>
                </a:effectLst>
                <a:latin typeface="Arial" panose="020B0604020202020204" pitchFamily="34" charset="0"/>
                <a:cs typeface="Arial" panose="020B0604020202020204" pitchFamily="34" charset="0"/>
              </a:rPr>
              <a:t>ARQUITECTURA</a:t>
            </a:r>
          </a:p>
        </p:txBody>
      </p:sp>
      <p:pic>
        <p:nvPicPr>
          <p:cNvPr id="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7217" y="1270001"/>
            <a:ext cx="4299330" cy="389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2902183"/>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2" fill="hold" nodeType="afterEffect">
                                  <p:stCondLst>
                                    <p:cond delay="0"/>
                                  </p:stCondLst>
                                  <p:childTnLst>
                                    <p:set>
                                      <p:cBhvr>
                                        <p:cTn id="6" dur="1" fill="hold">
                                          <p:stCondLst>
                                            <p:cond delay="0"/>
                                          </p:stCondLst>
                                        </p:cTn>
                                        <p:tgtEl>
                                          <p:spTgt spid="31747"/>
                                        </p:tgtEl>
                                        <p:attrNameLst>
                                          <p:attrName>style.visibility</p:attrName>
                                        </p:attrNameLst>
                                      </p:cBhvr>
                                      <p:to>
                                        <p:strVal val="visible"/>
                                      </p:to>
                                    </p:set>
                                    <p:anim calcmode="lin" valueType="num">
                                      <p:cBhvr>
                                        <p:cTn id="7" dur="500" fill="hold"/>
                                        <p:tgtEl>
                                          <p:spTgt spid="31747"/>
                                        </p:tgtEl>
                                        <p:attrNameLst>
                                          <p:attrName>ppt_w</p:attrName>
                                        </p:attrNameLst>
                                      </p:cBhvr>
                                      <p:tavLst>
                                        <p:tav tm="0">
                                          <p:val>
                                            <p:strVal val="4*#ppt_w"/>
                                          </p:val>
                                        </p:tav>
                                        <p:tav tm="100000">
                                          <p:val>
                                            <p:strVal val="#ppt_w"/>
                                          </p:val>
                                        </p:tav>
                                      </p:tavLst>
                                    </p:anim>
                                    <p:anim calcmode="lin" valueType="num">
                                      <p:cBhvr>
                                        <p:cTn id="8" dur="500" fill="hold"/>
                                        <p:tgtEl>
                                          <p:spTgt spid="31747"/>
                                        </p:tgtEl>
                                        <p:attrNameLst>
                                          <p:attrName>ppt_h</p:attrName>
                                        </p:attrNameLst>
                                      </p:cBhvr>
                                      <p:tavLst>
                                        <p:tav tm="0">
                                          <p:val>
                                            <p:strVal val="4*#ppt_h"/>
                                          </p:val>
                                        </p:tav>
                                        <p:tav tm="100000">
                                          <p:val>
                                            <p:strVal val="#ppt_h"/>
                                          </p:val>
                                        </p:tav>
                                      </p:tavLst>
                                    </p:anim>
                                  </p:childTnLst>
                                </p:cTn>
                              </p:par>
                            </p:childTnLst>
                          </p:cTn>
                        </p:par>
                        <p:par>
                          <p:cTn id="9" fill="hold" nodeType="afterGroup">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1748"/>
                                        </p:tgtEl>
                                        <p:attrNameLst>
                                          <p:attrName>style.visibility</p:attrName>
                                        </p:attrNameLst>
                                      </p:cBhvr>
                                      <p:to>
                                        <p:strVal val="visible"/>
                                      </p:to>
                                    </p:set>
                                    <p:anim calcmode="lin" valueType="num">
                                      <p:cBhvr>
                                        <p:cTn id="12" dur="500" fill="hold"/>
                                        <p:tgtEl>
                                          <p:spTgt spid="31748"/>
                                        </p:tgtEl>
                                        <p:attrNameLst>
                                          <p:attrName>ppt_w</p:attrName>
                                        </p:attrNameLst>
                                      </p:cBhvr>
                                      <p:tavLst>
                                        <p:tav tm="0">
                                          <p:val>
                                            <p:fltVal val="0"/>
                                          </p:val>
                                        </p:tav>
                                        <p:tav tm="100000">
                                          <p:val>
                                            <p:strVal val="#ppt_w"/>
                                          </p:val>
                                        </p:tav>
                                      </p:tavLst>
                                    </p:anim>
                                    <p:anim calcmode="lin" valueType="num">
                                      <p:cBhvr>
                                        <p:cTn id="13" dur="500" fill="hold"/>
                                        <p:tgtEl>
                                          <p:spTgt spid="31748"/>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2000" fill="hold"/>
                                        <p:tgtEl>
                                          <p:spTgt spid="5"/>
                                        </p:tgtEl>
                                        <p:attrNameLst>
                                          <p:attrName>ppt_w</p:attrName>
                                        </p:attrNameLst>
                                      </p:cBhvr>
                                      <p:tavLst>
                                        <p:tav tm="0">
                                          <p:val>
                                            <p:fltVal val="0"/>
                                          </p:val>
                                        </p:tav>
                                        <p:tav tm="100000">
                                          <p:val>
                                            <p:strVal val="#ppt_w"/>
                                          </p:val>
                                        </p:tav>
                                      </p:tavLst>
                                    </p:anim>
                                    <p:anim calcmode="lin" valueType="num">
                                      <p:cBhvr>
                                        <p:cTn id="19" dur="2000" fill="hold"/>
                                        <p:tgtEl>
                                          <p:spTgt spid="5"/>
                                        </p:tgtEl>
                                        <p:attrNameLst>
                                          <p:attrName>ppt_h</p:attrName>
                                        </p:attrNameLst>
                                      </p:cBhvr>
                                      <p:tavLst>
                                        <p:tav tm="0">
                                          <p:val>
                                            <p:fltVal val="0"/>
                                          </p:val>
                                        </p:tav>
                                        <p:tav tm="100000">
                                          <p:val>
                                            <p:strVal val="#ppt_h"/>
                                          </p:val>
                                        </p:tav>
                                      </p:tavLst>
                                    </p:anim>
                                    <p:animEffect transition="in" filter="fade">
                                      <p:cBhvr>
                                        <p:cTn id="2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114468" cy="5576937"/>
          </a:xfrm>
          <a:prstGeom prst="rect">
            <a:avLst/>
          </a:prstGeom>
        </p:spPr>
      </p:pic>
      <p:sp>
        <p:nvSpPr>
          <p:cNvPr id="3" name="Subtítulo 2"/>
          <p:cNvSpPr>
            <a:spLocks noGrp="1"/>
          </p:cNvSpPr>
          <p:nvPr>
            <p:ph type="subTitle" idx="1"/>
          </p:nvPr>
        </p:nvSpPr>
        <p:spPr>
          <a:xfrm>
            <a:off x="875934" y="5576937"/>
            <a:ext cx="7766936" cy="1096899"/>
          </a:xfrm>
        </p:spPr>
        <p:style>
          <a:lnRef idx="2">
            <a:schemeClr val="accent2"/>
          </a:lnRef>
          <a:fillRef idx="1">
            <a:schemeClr val="lt1"/>
          </a:fillRef>
          <a:effectRef idx="0">
            <a:schemeClr val="accent2"/>
          </a:effectRef>
          <a:fontRef idx="minor">
            <a:schemeClr val="dk1"/>
          </a:fontRef>
        </p:style>
        <p:txBody>
          <a:bodyPr>
            <a:noAutofit/>
          </a:bodyPr>
          <a:lstStyle/>
          <a:p>
            <a:pPr algn="ctr"/>
            <a:r>
              <a:rPr lang="es-CO" sz="6000" cap="none" dirty="0" smtClean="0">
                <a:ln w="0"/>
                <a:solidFill>
                  <a:schemeClr val="accent1"/>
                </a:solidFill>
                <a:effectLst>
                  <a:outerShdw blurRad="38100" dist="25400" dir="5400000" algn="ctr" rotWithShape="0">
                    <a:srgbClr val="6E747A">
                      <a:alpha val="43000"/>
                    </a:srgbClr>
                  </a:outerShdw>
                </a:effectLst>
                <a:latin typeface="Aharoni" panose="02010803020104030203" pitchFamily="2" charset="-79"/>
                <a:cs typeface="Aharoni" panose="02010803020104030203" pitchFamily="2" charset="-79"/>
              </a:rPr>
              <a:t>Y LAS TIC</a:t>
            </a:r>
            <a:endParaRPr lang="es-CO" sz="6000" cap="none" dirty="0">
              <a:ln w="0"/>
              <a:solidFill>
                <a:schemeClr val="accent1"/>
              </a:solidFill>
              <a:effectLst>
                <a:outerShdw blurRad="38100" dist="25400" dir="5400000" algn="ctr" rotWithShape="0">
                  <a:srgbClr val="6E747A">
                    <a:alpha val="43000"/>
                  </a:srgbClr>
                </a:outerShdw>
              </a:effectLst>
              <a:latin typeface="Aharoni" panose="02010803020104030203" pitchFamily="2" charset="-79"/>
              <a:cs typeface="Aharoni" panose="02010803020104030203" pitchFamily="2" charset="-79"/>
            </a:endParaRPr>
          </a:p>
        </p:txBody>
      </p:sp>
      <p:pic>
        <p:nvPicPr>
          <p:cNvPr id="4" name="18 Imag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214313"/>
            <a:ext cx="1643063"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4"/>
          <p:cNvSpPr/>
          <p:nvPr/>
        </p:nvSpPr>
        <p:spPr>
          <a:xfrm>
            <a:off x="428625" y="4653607"/>
            <a:ext cx="6638356" cy="923330"/>
          </a:xfrm>
          <a:prstGeom prst="rect">
            <a:avLst/>
          </a:prstGeom>
          <a:noFill/>
        </p:spPr>
        <p:txBody>
          <a:bodyPr wrap="none" lIns="91440" tIns="45720" rIns="91440" bIns="45720">
            <a:spAutoFit/>
          </a:bodyPr>
          <a:lstStyle/>
          <a:p>
            <a:pPr algn="ctr"/>
            <a:r>
              <a:rPr lang="es-CO" sz="5400" b="1" dirty="0" smtClean="0">
                <a:ln w="22225">
                  <a:solidFill>
                    <a:schemeClr val="accent2"/>
                  </a:solidFill>
                  <a:prstDash val="solid"/>
                </a:ln>
                <a:solidFill>
                  <a:schemeClr val="accent2">
                    <a:lumMod val="40000"/>
                    <a:lumOff val="60000"/>
                  </a:schemeClr>
                </a:solidFill>
                <a:latin typeface="Algerian" panose="04020705040A02060702" pitchFamily="82" charset="0"/>
              </a:rPr>
              <a:t>LAS MATEMATICAS </a:t>
            </a:r>
            <a:endParaRPr lang="es-CO" sz="5400" b="1" dirty="0">
              <a:ln w="22225">
                <a:solidFill>
                  <a:schemeClr val="accent2"/>
                </a:solidFill>
                <a:prstDash val="solid"/>
              </a:ln>
              <a:solidFill>
                <a:schemeClr val="accent2">
                  <a:lumMod val="40000"/>
                  <a:lumOff val="60000"/>
                </a:schemeClr>
              </a:solidFill>
              <a:latin typeface="Algerian" panose="04020705040A02060702" pitchFamily="82" charset="0"/>
            </a:endParaRPr>
          </a:p>
        </p:txBody>
      </p:sp>
    </p:spTree>
    <p:extLst>
      <p:ext uri="{BB962C8B-B14F-4D97-AF65-F5344CB8AC3E}">
        <p14:creationId xmlns:p14="http://schemas.microsoft.com/office/powerpoint/2010/main" val="2930946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s-ES_tradnl"/>
              <a:t>ECUACIONES TRIGONOMETRICAS</a:t>
            </a:r>
          </a:p>
        </p:txBody>
      </p:sp>
      <p:pic>
        <p:nvPicPr>
          <p:cNvPr id="39941" name="Picture 5" descr="C:\Archivos de programa\Microsoft Office\Clipart\standard\stddir1\BD05502_.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3400" y="1981201"/>
            <a:ext cx="3824288" cy="3446463"/>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2159306" y="5427664"/>
            <a:ext cx="7425369" cy="70788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s-CO" sz="4000" dirty="0" smtClean="0">
                <a:solidFill>
                  <a:schemeClr val="accent2">
                    <a:lumMod val="50000"/>
                  </a:schemeClr>
                </a:solidFill>
              </a:rPr>
              <a:t>TELECOMUNICACIONES</a:t>
            </a:r>
            <a:endParaRPr lang="es-CO" sz="4000" dirty="0">
              <a:solidFill>
                <a:schemeClr val="accent2">
                  <a:lumMod val="50000"/>
                </a:schemeClr>
              </a:solidFill>
            </a:endParaRPr>
          </a:p>
        </p:txBody>
      </p:sp>
      <p:pic>
        <p:nvPicPr>
          <p:cNvPr id="5" name="Imagen 4"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7470" y="6553157"/>
            <a:ext cx="2724530" cy="304843"/>
          </a:xfrm>
          <a:prstGeom prst="rect">
            <a:avLst/>
          </a:prstGeom>
        </p:spPr>
      </p:pic>
    </p:spTree>
    <p:extLst>
      <p:ext uri="{BB962C8B-B14F-4D97-AF65-F5344CB8AC3E}">
        <p14:creationId xmlns:p14="http://schemas.microsoft.com/office/powerpoint/2010/main" val="1067066102"/>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6" fill="hold" nodeType="afterEffect">
                                  <p:stCondLst>
                                    <p:cond delay="0"/>
                                  </p:stCondLst>
                                  <p:childTnLst>
                                    <p:set>
                                      <p:cBhvr>
                                        <p:cTn id="6" dur="1" fill="hold">
                                          <p:stCondLst>
                                            <p:cond delay="0"/>
                                          </p:stCondLst>
                                        </p:cTn>
                                        <p:tgtEl>
                                          <p:spTgt spid="39941"/>
                                        </p:tgtEl>
                                        <p:attrNameLst>
                                          <p:attrName>style.visibility</p:attrName>
                                        </p:attrNameLst>
                                      </p:cBhvr>
                                      <p:to>
                                        <p:strVal val="visible"/>
                                      </p:to>
                                    </p:set>
                                    <p:anim calcmode="lin" valueType="num">
                                      <p:cBhvr>
                                        <p:cTn id="7" dur="500" fill="hold"/>
                                        <p:tgtEl>
                                          <p:spTgt spid="39941"/>
                                        </p:tgtEl>
                                        <p:attrNameLst>
                                          <p:attrName>ppt_w</p:attrName>
                                        </p:attrNameLst>
                                      </p:cBhvr>
                                      <p:tavLst>
                                        <p:tav tm="0">
                                          <p:val>
                                            <p:strVal val="(6*min(max(#ppt_w*#ppt_h,.3),1)-7.4)/-.7*#ppt_w"/>
                                          </p:val>
                                        </p:tav>
                                        <p:tav tm="100000">
                                          <p:val>
                                            <p:strVal val="#ppt_w"/>
                                          </p:val>
                                        </p:tav>
                                      </p:tavLst>
                                    </p:anim>
                                    <p:anim calcmode="lin" valueType="num">
                                      <p:cBhvr>
                                        <p:cTn id="8" dur="500" fill="hold"/>
                                        <p:tgtEl>
                                          <p:spTgt spid="39941"/>
                                        </p:tgtEl>
                                        <p:attrNameLst>
                                          <p:attrName>ppt_h</p:attrName>
                                        </p:attrNameLst>
                                      </p:cBhvr>
                                      <p:tavLst>
                                        <p:tav tm="0">
                                          <p:val>
                                            <p:strVal val="(6*min(max(#ppt_w*#ppt_h,.3),1)-7.4)/-.7*#ppt_h"/>
                                          </p:val>
                                        </p:tav>
                                        <p:tav tm="100000">
                                          <p:val>
                                            <p:strVal val="#ppt_h"/>
                                          </p:val>
                                        </p:tav>
                                      </p:tavLst>
                                    </p:anim>
                                    <p:anim calcmode="lin" valueType="num">
                                      <p:cBhvr>
                                        <p:cTn id="9" dur="500" fill="hold"/>
                                        <p:tgtEl>
                                          <p:spTgt spid="39941"/>
                                        </p:tgtEl>
                                        <p:attrNameLst>
                                          <p:attrName>ppt_x</p:attrName>
                                        </p:attrNameLst>
                                      </p:cBhvr>
                                      <p:tavLst>
                                        <p:tav tm="0">
                                          <p:val>
                                            <p:fltVal val="0.5"/>
                                          </p:val>
                                        </p:tav>
                                        <p:tav tm="100000">
                                          <p:val>
                                            <p:strVal val="#ppt_x"/>
                                          </p:val>
                                        </p:tav>
                                      </p:tavLst>
                                    </p:anim>
                                    <p:anim calcmode="lin" valueType="num">
                                      <p:cBhvr>
                                        <p:cTn id="10" dur="500" fill="hold"/>
                                        <p:tgtEl>
                                          <p:spTgt spid="39941"/>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EL BLOG PERMITE ACCESO A UNA GRAN CANTIDAD DE INFORMACION</a:t>
            </a:r>
            <a:endParaRPr lang="es-CO" dirty="0"/>
          </a:p>
        </p:txBody>
      </p:sp>
      <p:sp>
        <p:nvSpPr>
          <p:cNvPr id="3" name="CuadroTexto 2"/>
          <p:cNvSpPr txBox="1"/>
          <p:nvPr/>
        </p:nvSpPr>
        <p:spPr>
          <a:xfrm>
            <a:off x="677334" y="1930400"/>
            <a:ext cx="10424255" cy="1200329"/>
          </a:xfrm>
          <a:prstGeom prst="rect">
            <a:avLst/>
          </a:prstGeom>
          <a:noFill/>
        </p:spPr>
        <p:txBody>
          <a:bodyPr wrap="square" rtlCol="0">
            <a:spAutoFit/>
          </a:bodyPr>
          <a:lstStyle/>
          <a:p>
            <a:pPr marL="285750" indent="-285750">
              <a:buFont typeface="Arial" panose="020B0604020202020204" pitchFamily="34" charset="0"/>
              <a:buChar char="•"/>
            </a:pPr>
            <a:r>
              <a:rPr lang="es-CO" sz="3600" b="1" dirty="0" smtClean="0">
                <a:solidFill>
                  <a:schemeClr val="accent1">
                    <a:lumMod val="50000"/>
                  </a:schemeClr>
                </a:solidFill>
              </a:rPr>
              <a:t>  Bibliotecas virtuales</a:t>
            </a:r>
          </a:p>
          <a:p>
            <a:pPr marL="285750" indent="-285750">
              <a:buFont typeface="Arial" panose="020B0604020202020204" pitchFamily="34" charset="0"/>
              <a:buChar char="•"/>
            </a:pPr>
            <a:r>
              <a:rPr lang="es-CO" sz="3600" b="1" dirty="0" smtClean="0">
                <a:solidFill>
                  <a:schemeClr val="accent1">
                    <a:lumMod val="50000"/>
                  </a:schemeClr>
                </a:solidFill>
              </a:rPr>
              <a:t>  Herramientas graficadoras</a:t>
            </a:r>
          </a:p>
        </p:txBody>
      </p:sp>
      <p:pic>
        <p:nvPicPr>
          <p:cNvPr id="4" name="Imagen 3"/>
          <p:cNvPicPr>
            <a:picLocks noChangeAspect="1"/>
          </p:cNvPicPr>
          <p:nvPr/>
        </p:nvPicPr>
        <p:blipFill>
          <a:blip r:embed="rId2"/>
          <a:stretch>
            <a:fillRect/>
          </a:stretch>
        </p:blipFill>
        <p:spPr>
          <a:xfrm>
            <a:off x="8112302" y="1930400"/>
            <a:ext cx="3298064" cy="4397417"/>
          </a:xfrm>
          <a:prstGeom prst="rect">
            <a:avLst/>
          </a:prstGeom>
        </p:spPr>
      </p:pic>
      <p:pic>
        <p:nvPicPr>
          <p:cNvPr id="5" name="Imagen 4"/>
          <p:cNvPicPr>
            <a:picLocks noChangeAspect="1"/>
          </p:cNvPicPr>
          <p:nvPr/>
        </p:nvPicPr>
        <p:blipFill>
          <a:blip r:embed="rId3"/>
          <a:stretch>
            <a:fillRect/>
          </a:stretch>
        </p:blipFill>
        <p:spPr>
          <a:xfrm>
            <a:off x="677334" y="3130729"/>
            <a:ext cx="2233134" cy="2984635"/>
          </a:xfrm>
          <a:prstGeom prst="rect">
            <a:avLst/>
          </a:prstGeom>
        </p:spPr>
      </p:pic>
      <p:pic>
        <p:nvPicPr>
          <p:cNvPr id="6" name="Imagen 5"/>
          <p:cNvPicPr>
            <a:picLocks noChangeAspect="1"/>
          </p:cNvPicPr>
          <p:nvPr/>
        </p:nvPicPr>
        <p:blipFill>
          <a:blip r:embed="rId4"/>
          <a:stretch>
            <a:fillRect/>
          </a:stretch>
        </p:blipFill>
        <p:spPr>
          <a:xfrm>
            <a:off x="2999678" y="3130729"/>
            <a:ext cx="2843561" cy="3078160"/>
          </a:xfrm>
          <a:prstGeom prst="rect">
            <a:avLst/>
          </a:prstGeom>
        </p:spPr>
      </p:pic>
      <p:pic>
        <p:nvPicPr>
          <p:cNvPr id="7" name="Imagen 6" descr="Recorte de pantall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67470" y="6553157"/>
            <a:ext cx="2724530" cy="304843"/>
          </a:xfrm>
          <a:prstGeom prst="rect">
            <a:avLst/>
          </a:prstGeom>
        </p:spPr>
      </p:pic>
      <p:pic>
        <p:nvPicPr>
          <p:cNvPr id="8" name="Imagen 7" descr="cabri2"/>
          <p:cNvPicPr>
            <a:picLocks noGrp="1" noChangeAspect="1"/>
          </p:cNvPicPr>
          <p:nvPr isPhoto="1"/>
        </p:nvPicPr>
        <p:blipFill>
          <a:blip r:embed="rId6">
            <a:lum/>
            <a:extLst>
              <a:ext uri="{28A0092B-C50C-407E-A947-70E740481C1C}">
                <a14:useLocalDpi xmlns:a14="http://schemas.microsoft.com/office/drawing/2010/main" val="0"/>
              </a:ext>
            </a:extLst>
          </a:blip>
          <a:stretch>
            <a:fillRect/>
          </a:stretch>
        </p:blipFill>
        <p:spPr>
          <a:xfrm>
            <a:off x="5774701" y="3240811"/>
            <a:ext cx="2337601" cy="1090247"/>
          </a:xfrm>
          <a:prstGeom prst="rect">
            <a:avLst/>
          </a:prstGeom>
          <a:noFill/>
          <a:ln>
            <a:noFill/>
          </a:ln>
        </p:spPr>
      </p:pic>
      <p:pic>
        <p:nvPicPr>
          <p:cNvPr id="9" name="Picture 2" descr="http://i.utdstc.com/icons/geogebra.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74701" y="4331058"/>
            <a:ext cx="2337601" cy="107728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i.utdstc.com/icons/graph.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74700" y="5421305"/>
            <a:ext cx="2337601" cy="1077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0009719"/>
      </p:ext>
    </p:extLst>
  </p:cSld>
  <p:clrMapOvr>
    <a:masterClrMapping/>
  </p:clrMapOvr>
  <p:transition spd="slow">
    <p:cover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3" name="Imagen 2"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0803"/>
            <a:ext cx="5048519" cy="6363028"/>
          </a:xfrm>
          <a:prstGeom prst="rect">
            <a:avLst/>
          </a:prstGeom>
        </p:spPr>
      </p:pic>
      <p:pic>
        <p:nvPicPr>
          <p:cNvPr id="4" name="Imagen 3"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9163" y="748932"/>
            <a:ext cx="4734586" cy="5591955"/>
          </a:xfrm>
          <a:prstGeom prst="rect">
            <a:avLst/>
          </a:prstGeom>
        </p:spPr>
      </p:pic>
      <p:sp>
        <p:nvSpPr>
          <p:cNvPr id="5" name="Rectángulo 4"/>
          <p:cNvSpPr/>
          <p:nvPr/>
        </p:nvSpPr>
        <p:spPr>
          <a:xfrm>
            <a:off x="7427199" y="6522074"/>
            <a:ext cx="3339539" cy="646331"/>
          </a:xfrm>
          <a:prstGeom prst="rect">
            <a:avLst/>
          </a:prstGeom>
        </p:spPr>
        <p:txBody>
          <a:bodyPr wrap="square">
            <a:spAutoFit/>
          </a:bodyPr>
          <a:lstStyle/>
          <a:p>
            <a:r>
              <a:rPr lang="es-CO" dirty="0"/>
              <a:t>http://profarocha.jimdo.com/</a:t>
            </a:r>
          </a:p>
        </p:txBody>
      </p:sp>
    </p:spTree>
    <p:extLst>
      <p:ext uri="{BB962C8B-B14F-4D97-AF65-F5344CB8AC3E}">
        <p14:creationId xmlns:p14="http://schemas.microsoft.com/office/powerpoint/2010/main" val="595444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282654" y="566999"/>
            <a:ext cx="7626691" cy="5724001"/>
          </a:xfrm>
          <a:prstGeom prst="rect">
            <a:avLst/>
          </a:prstGeom>
        </p:spPr>
      </p:pic>
      <p:pic>
        <p:nvPicPr>
          <p:cNvPr id="3" name="Imagen 2"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7470" y="6553157"/>
            <a:ext cx="2724530" cy="304843"/>
          </a:xfrm>
          <a:prstGeom prst="rect">
            <a:avLst/>
          </a:prstGeom>
        </p:spPr>
      </p:pic>
    </p:spTree>
    <p:extLst>
      <p:ext uri="{BB962C8B-B14F-4D97-AF65-F5344CB8AC3E}">
        <p14:creationId xmlns:p14="http://schemas.microsoft.com/office/powerpoint/2010/main" val="20671794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22799" y="467933"/>
            <a:ext cx="6380289" cy="704045"/>
          </a:xfrm>
        </p:spPr>
        <p:style>
          <a:lnRef idx="1">
            <a:schemeClr val="accent1"/>
          </a:lnRef>
          <a:fillRef idx="2">
            <a:schemeClr val="accent1"/>
          </a:fillRef>
          <a:effectRef idx="1">
            <a:schemeClr val="accent1"/>
          </a:effectRef>
          <a:fontRef idx="minor">
            <a:schemeClr val="dk1"/>
          </a:fontRef>
        </p:style>
        <p:txBody>
          <a:bodyPr/>
          <a:lstStyle/>
          <a:p>
            <a:pPr algn="ctr"/>
            <a:r>
              <a:rPr lang="es-CO" dirty="0" smtClean="0"/>
              <a:t>PROBLEMA</a:t>
            </a:r>
            <a:endParaRPr lang="es-CO" dirty="0"/>
          </a:p>
        </p:txBody>
      </p:sp>
      <p:sp>
        <p:nvSpPr>
          <p:cNvPr id="3" name="Marcador de contenido 2"/>
          <p:cNvSpPr>
            <a:spLocks noGrp="1"/>
          </p:cNvSpPr>
          <p:nvPr>
            <p:ph idx="1"/>
          </p:nvPr>
        </p:nvSpPr>
        <p:spPr>
          <a:xfrm>
            <a:off x="180623" y="1370366"/>
            <a:ext cx="12011378" cy="5109455"/>
          </a:xfrm>
        </p:spPr>
        <p:txBody>
          <a:bodyPr>
            <a:normAutofit fontScale="70000" lnSpcReduction="20000"/>
          </a:bodyPr>
          <a:lstStyle/>
          <a:p>
            <a:pPr marL="0" indent="0">
              <a:buNone/>
            </a:pPr>
            <a:r>
              <a:rPr lang="es-ES" sz="5000" b="1" dirty="0" smtClean="0">
                <a:solidFill>
                  <a:schemeClr val="accent2">
                    <a:lumMod val="50000"/>
                  </a:schemeClr>
                </a:solidFill>
                <a:latin typeface="Arial" panose="020B0604020202020204" pitchFamily="34" charset="0"/>
                <a:cs typeface="Arial" panose="020B0604020202020204" pitchFamily="34" charset="0"/>
              </a:rPr>
              <a:t> </a:t>
            </a:r>
            <a:r>
              <a:rPr lang="es-ES" sz="5000" b="1" dirty="0">
                <a:solidFill>
                  <a:schemeClr val="accent2">
                    <a:lumMod val="50000"/>
                  </a:schemeClr>
                </a:solidFill>
                <a:latin typeface="Arial" panose="020B0604020202020204" pitchFamily="34" charset="0"/>
                <a:cs typeface="Arial" panose="020B0604020202020204" pitchFamily="34" charset="0"/>
              </a:rPr>
              <a:t>DESCRIPCION DEL PROBLEMA</a:t>
            </a:r>
            <a:endParaRPr lang="es-CO" sz="5000" dirty="0">
              <a:solidFill>
                <a:schemeClr val="accent2">
                  <a:lumMod val="50000"/>
                </a:schemeClr>
              </a:solidFill>
              <a:latin typeface="Arial" panose="020B0604020202020204" pitchFamily="34" charset="0"/>
              <a:cs typeface="Arial" panose="020B0604020202020204" pitchFamily="34" charset="0"/>
            </a:endParaRPr>
          </a:p>
          <a:p>
            <a:pPr>
              <a:buFont typeface="Wingdings" panose="05000000000000000000" pitchFamily="2" charset="2"/>
              <a:buChar char="Ø"/>
            </a:pPr>
            <a:r>
              <a:rPr lang="es-CO" sz="4000" dirty="0" smtClean="0">
                <a:solidFill>
                  <a:schemeClr val="accent2">
                    <a:lumMod val="50000"/>
                  </a:schemeClr>
                </a:solidFill>
                <a:latin typeface="Arial" panose="020B0604020202020204" pitchFamily="34" charset="0"/>
                <a:cs typeface="Arial" panose="020B0604020202020204" pitchFamily="34" charset="0"/>
              </a:rPr>
              <a:t>Durante </a:t>
            </a:r>
            <a:r>
              <a:rPr lang="es-CO" sz="4000" dirty="0">
                <a:solidFill>
                  <a:schemeClr val="accent2">
                    <a:lumMod val="50000"/>
                  </a:schemeClr>
                </a:solidFill>
                <a:latin typeface="Arial" panose="020B0604020202020204" pitchFamily="34" charset="0"/>
                <a:cs typeface="Arial" panose="020B0604020202020204" pitchFamily="34" charset="0"/>
              </a:rPr>
              <a:t>el proceso de enseñanza aprendizaje de los estudiantes son  muchas las dificultades que se manifiestan en el aula, pero quizá una de las más comunes es el </a:t>
            </a:r>
            <a:r>
              <a:rPr lang="es-CO" sz="4600" b="1" dirty="0">
                <a:solidFill>
                  <a:schemeClr val="accent2">
                    <a:lumMod val="50000"/>
                  </a:schemeClr>
                </a:solidFill>
                <a:latin typeface="Arial" panose="020B0604020202020204" pitchFamily="34" charset="0"/>
                <a:cs typeface="Arial" panose="020B0604020202020204" pitchFamily="34" charset="0"/>
              </a:rPr>
              <a:t>bajo rendimiento </a:t>
            </a:r>
            <a:r>
              <a:rPr lang="es-CO" sz="4000" dirty="0">
                <a:solidFill>
                  <a:schemeClr val="accent2">
                    <a:lumMod val="50000"/>
                  </a:schemeClr>
                </a:solidFill>
                <a:latin typeface="Arial" panose="020B0604020202020204" pitchFamily="34" charset="0"/>
                <a:cs typeface="Arial" panose="020B0604020202020204" pitchFamily="34" charset="0"/>
              </a:rPr>
              <a:t>de los discentes en el área de matemáticas, situación que resulta preocupante, si se tiene en cuenta la importancia que esta área tiene para el desempeño de todo individuo en la sociedad tratándose de este contexto de consumo en donde las operaciones matemáticas hacen parte de la cotidianidad humana.</a:t>
            </a:r>
          </a:p>
          <a:p>
            <a:pPr>
              <a:buFont typeface="Wingdings" panose="05000000000000000000" pitchFamily="2" charset="2"/>
              <a:buChar char="Ø"/>
            </a:pPr>
            <a:r>
              <a:rPr lang="es-CO" sz="4000" b="1" dirty="0" smtClean="0">
                <a:solidFill>
                  <a:schemeClr val="accent2">
                    <a:lumMod val="50000"/>
                  </a:schemeClr>
                </a:solidFill>
                <a:latin typeface="Arial" panose="020B0604020202020204" pitchFamily="34" charset="0"/>
                <a:cs typeface="Arial" panose="020B0604020202020204" pitchFamily="34" charset="0"/>
              </a:rPr>
              <a:t>En </a:t>
            </a:r>
            <a:r>
              <a:rPr lang="es-CO" sz="4000" b="1" dirty="0">
                <a:solidFill>
                  <a:schemeClr val="accent2">
                    <a:lumMod val="50000"/>
                  </a:schemeClr>
                </a:solidFill>
                <a:latin typeface="Arial" panose="020B0604020202020204" pitchFamily="34" charset="0"/>
                <a:cs typeface="Arial" panose="020B0604020202020204" pitchFamily="34" charset="0"/>
              </a:rPr>
              <a:t>el transcurso de este proyecto se enfatizará  el </a:t>
            </a:r>
            <a:r>
              <a:rPr lang="es-CO" sz="4000" b="1" dirty="0" smtClean="0">
                <a:solidFill>
                  <a:schemeClr val="accent2">
                    <a:lumMod val="50000"/>
                  </a:schemeClr>
                </a:solidFill>
                <a:latin typeface="Arial" panose="020B0604020202020204" pitchFamily="34" charset="0"/>
                <a:cs typeface="Arial" panose="020B0604020202020204" pitchFamily="34" charset="0"/>
              </a:rPr>
              <a:t>         fortalecimiento de </a:t>
            </a:r>
            <a:r>
              <a:rPr lang="es-CO" sz="4000" b="1" dirty="0">
                <a:solidFill>
                  <a:schemeClr val="accent2">
                    <a:lumMod val="50000"/>
                  </a:schemeClr>
                </a:solidFill>
                <a:latin typeface="Arial" panose="020B0604020202020204" pitchFamily="34" charset="0"/>
                <a:cs typeface="Arial" panose="020B0604020202020204" pitchFamily="34" charset="0"/>
              </a:rPr>
              <a:t>esta área del conocimiento por medio de experiencias didácticas apoyadas con las </a:t>
            </a:r>
            <a:r>
              <a:rPr lang="es-CO" sz="4000" b="1" dirty="0" smtClean="0">
                <a:solidFill>
                  <a:schemeClr val="accent2">
                    <a:lumMod val="50000"/>
                  </a:schemeClr>
                </a:solidFill>
                <a:latin typeface="Arial" panose="020B0604020202020204" pitchFamily="34" charset="0"/>
                <a:cs typeface="Arial" panose="020B0604020202020204" pitchFamily="34" charset="0"/>
              </a:rPr>
              <a:t>TICS.</a:t>
            </a:r>
            <a:endParaRPr lang="es-CO" sz="4000" b="1" dirty="0">
              <a:solidFill>
                <a:schemeClr val="accent2">
                  <a:lumMod val="50000"/>
                </a:schemeClr>
              </a:solidFill>
              <a:latin typeface="Arial" panose="020B0604020202020204" pitchFamily="34" charset="0"/>
              <a:cs typeface="Arial" panose="020B0604020202020204" pitchFamily="34" charset="0"/>
            </a:endParaRPr>
          </a:p>
          <a:p>
            <a:endParaRPr lang="es-CO" sz="4000"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33180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0" y="1483255"/>
            <a:ext cx="11853333" cy="5374745"/>
          </a:xfrm>
        </p:spPr>
        <p:txBody>
          <a:bodyPr>
            <a:normAutofit fontScale="77500" lnSpcReduction="20000"/>
          </a:bodyPr>
          <a:lstStyle/>
          <a:p>
            <a:pPr>
              <a:buNone/>
            </a:pPr>
            <a:endParaRPr lang="es-CO" dirty="0" smtClean="0"/>
          </a:p>
          <a:p>
            <a:pPr marL="0" indent="0" algn="just">
              <a:buNone/>
            </a:pPr>
            <a:endParaRPr lang="es-CO" sz="2400" b="1" dirty="0" smtClean="0">
              <a:solidFill>
                <a:schemeClr val="tx2"/>
              </a:solidFill>
            </a:endParaRPr>
          </a:p>
          <a:p>
            <a:pPr algn="just"/>
            <a:r>
              <a:rPr lang="es-CO" sz="4500" b="1" dirty="0" smtClean="0">
                <a:solidFill>
                  <a:schemeClr val="tx2"/>
                </a:solidFill>
                <a:latin typeface="Arial" panose="020B0604020202020204" pitchFamily="34" charset="0"/>
                <a:cs typeface="Arial" panose="020B0604020202020204" pitchFamily="34" charset="0"/>
              </a:rPr>
              <a:t>Aprovechar las herramientas informáticas en el mejoramiento pedagógico de las matemáticas</a:t>
            </a:r>
          </a:p>
          <a:p>
            <a:pPr algn="just"/>
            <a:r>
              <a:rPr lang="es-CO" sz="4500" b="1" dirty="0">
                <a:latin typeface="Arial" panose="020B0604020202020204" pitchFamily="34" charset="0"/>
                <a:cs typeface="Arial" panose="020B0604020202020204" pitchFamily="34" charset="0"/>
              </a:rPr>
              <a:t>Aprovechar las ventajas de las nuevas tecnologías de la información y la comunicación en el desarrollo del pensamiento lógico matemático, mediante </a:t>
            </a:r>
            <a:r>
              <a:rPr lang="es-CO" sz="4500" b="1" dirty="0" smtClean="0">
                <a:latin typeface="Arial" panose="020B0604020202020204" pitchFamily="34" charset="0"/>
                <a:cs typeface="Arial" panose="020B0604020202020204" pitchFamily="34" charset="0"/>
              </a:rPr>
              <a:t>el uso </a:t>
            </a:r>
            <a:r>
              <a:rPr lang="es-CO" sz="4500" b="1" dirty="0">
                <a:latin typeface="Arial" panose="020B0604020202020204" pitchFamily="34" charset="0"/>
                <a:cs typeface="Arial" panose="020B0604020202020204" pitchFamily="34" charset="0"/>
              </a:rPr>
              <a:t>de herramientas didácticas digitales que fortalecen las competencias </a:t>
            </a:r>
            <a:r>
              <a:rPr lang="es-CO" sz="4500" b="1" dirty="0" smtClean="0">
                <a:latin typeface="Arial" panose="020B0604020202020204" pitchFamily="34" charset="0"/>
                <a:cs typeface="Arial" panose="020B0604020202020204" pitchFamily="34" charset="0"/>
              </a:rPr>
              <a:t>básicas y especificas del </a:t>
            </a:r>
            <a:r>
              <a:rPr lang="es-CO" sz="4500" b="1" dirty="0" err="1" smtClean="0">
                <a:latin typeface="Arial" panose="020B0604020202020204" pitchFamily="34" charset="0"/>
                <a:cs typeface="Arial" panose="020B0604020202020204" pitchFamily="34" charset="0"/>
              </a:rPr>
              <a:t>area</a:t>
            </a:r>
            <a:r>
              <a:rPr lang="es-CO" sz="4500" b="1" dirty="0" smtClean="0">
                <a:latin typeface="Arial" panose="020B0604020202020204" pitchFamily="34" charset="0"/>
                <a:cs typeface="Arial" panose="020B0604020202020204" pitchFamily="34" charset="0"/>
              </a:rPr>
              <a:t> </a:t>
            </a:r>
            <a:r>
              <a:rPr lang="es-CO" sz="4500" b="1" dirty="0">
                <a:latin typeface="Arial" panose="020B0604020202020204" pitchFamily="34" charset="0"/>
                <a:cs typeface="Arial" panose="020B0604020202020204" pitchFamily="34" charset="0"/>
              </a:rPr>
              <a:t>en los estudiantes </a:t>
            </a:r>
            <a:r>
              <a:rPr lang="es-CO" sz="4500" b="1" dirty="0" smtClean="0">
                <a:latin typeface="Arial" panose="020B0604020202020204" pitchFamily="34" charset="0"/>
                <a:cs typeface="Arial" panose="020B0604020202020204" pitchFamily="34" charset="0"/>
              </a:rPr>
              <a:t>del INSTITUTO TECNICO AGROPECUARIO.</a:t>
            </a:r>
            <a:endParaRPr lang="es-CO" sz="4500" b="1" dirty="0">
              <a:solidFill>
                <a:srgbClr val="FF0000"/>
              </a:solidFill>
              <a:latin typeface="Arial" panose="020B0604020202020204" pitchFamily="34" charset="0"/>
              <a:cs typeface="Arial" panose="020B0604020202020204" pitchFamily="34" charset="0"/>
            </a:endParaRPr>
          </a:p>
        </p:txBody>
      </p:sp>
      <p:sp>
        <p:nvSpPr>
          <p:cNvPr id="3" name="CuadroTexto 2"/>
          <p:cNvSpPr txBox="1"/>
          <p:nvPr/>
        </p:nvSpPr>
        <p:spPr>
          <a:xfrm>
            <a:off x="2215166" y="528034"/>
            <a:ext cx="6890197"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CO" sz="3600" dirty="0" smtClean="0">
                <a:solidFill>
                  <a:schemeClr val="accent2">
                    <a:lumMod val="50000"/>
                  </a:schemeClr>
                </a:solidFill>
                <a:latin typeface="Arial" panose="020B0604020202020204" pitchFamily="34" charset="0"/>
                <a:cs typeface="Arial" panose="020B0604020202020204" pitchFamily="34" charset="0"/>
              </a:rPr>
              <a:t>OBJETIVO GENERAL</a:t>
            </a:r>
            <a:endParaRPr lang="es-CO" sz="3600"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9407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640560" y="1303153"/>
            <a:ext cx="9033336" cy="5648489"/>
          </a:xfrm>
        </p:spPr>
        <p:txBody>
          <a:bodyPr>
            <a:normAutofit fontScale="85000" lnSpcReduction="20000"/>
          </a:bodyPr>
          <a:lstStyle/>
          <a:p>
            <a:endParaRPr lang="es-CO" dirty="0" smtClean="0"/>
          </a:p>
          <a:p>
            <a:pPr algn="just"/>
            <a:r>
              <a:rPr lang="es-ES" sz="2800" b="1" dirty="0" smtClean="0">
                <a:solidFill>
                  <a:schemeClr val="tx2"/>
                </a:solidFill>
              </a:rPr>
              <a:t>Aportar un elemento innovador como ambiente de aprendizaje</a:t>
            </a:r>
          </a:p>
          <a:p>
            <a:pPr algn="just"/>
            <a:r>
              <a:rPr lang="es-ES" sz="2800" b="1" dirty="0" smtClean="0">
                <a:solidFill>
                  <a:schemeClr val="tx2"/>
                </a:solidFill>
              </a:rPr>
              <a:t>Lograr una nueva forma de comunicación alumno-profesor, en el ámbito de las matemáticas a partir de un blog. </a:t>
            </a:r>
          </a:p>
          <a:p>
            <a:pPr algn="just"/>
            <a:r>
              <a:rPr lang="es-ES" sz="2800" b="1" dirty="0" smtClean="0">
                <a:solidFill>
                  <a:schemeClr val="tx2"/>
                </a:solidFill>
              </a:rPr>
              <a:t>Generar una cultura de utilización de los medios informáticos como parte de la cotidianidad en el proceso pedagógico.</a:t>
            </a:r>
          </a:p>
          <a:p>
            <a:pPr algn="just"/>
            <a:r>
              <a:rPr lang="es-CO" sz="2800" b="1" dirty="0"/>
              <a:t>Desarrollar en los educandos habilidades y destrezas de pensamiento lógico  a partir  del buen uso de las TIC</a:t>
            </a:r>
            <a:r>
              <a:rPr lang="es-CO" sz="2800" b="1" dirty="0" smtClean="0"/>
              <a:t>.</a:t>
            </a:r>
          </a:p>
          <a:p>
            <a:pPr algn="just"/>
            <a:r>
              <a:rPr lang="es-CO" sz="2800" b="1" dirty="0"/>
              <a:t>Propiciar prácticas de vida personal y social para el aprendizaje autónomo de las matemáticas</a:t>
            </a:r>
            <a:r>
              <a:rPr lang="es-CO" sz="2800" b="1" dirty="0" smtClean="0"/>
              <a:t>.</a:t>
            </a:r>
          </a:p>
          <a:p>
            <a:pPr algn="just"/>
            <a:r>
              <a:rPr lang="es-CO" sz="2800" b="1" dirty="0"/>
              <a:t>Diseñar, elaborar y manipular herramientas lúdicas digitales que favorezcan la comprensión y solución de problemas matemáticos.</a:t>
            </a:r>
          </a:p>
          <a:p>
            <a:pPr algn="just"/>
            <a:endParaRPr lang="es-CO" sz="2400" b="1" dirty="0"/>
          </a:p>
          <a:p>
            <a:pPr algn="just"/>
            <a:endParaRPr lang="es-CO" sz="2400" b="1" dirty="0" smtClean="0"/>
          </a:p>
          <a:p>
            <a:pPr algn="just"/>
            <a:endParaRPr lang="es-CO" sz="2400" b="1" dirty="0"/>
          </a:p>
          <a:p>
            <a:pPr algn="just"/>
            <a:endParaRPr lang="es-CO" sz="2200" b="1" dirty="0"/>
          </a:p>
        </p:txBody>
      </p:sp>
      <p:sp>
        <p:nvSpPr>
          <p:cNvPr id="3" name="CuadroTexto 2"/>
          <p:cNvSpPr txBox="1"/>
          <p:nvPr/>
        </p:nvSpPr>
        <p:spPr>
          <a:xfrm>
            <a:off x="2099256" y="656823"/>
            <a:ext cx="7057623"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CO" sz="3600" dirty="0" smtClean="0">
                <a:solidFill>
                  <a:schemeClr val="accent2">
                    <a:lumMod val="50000"/>
                  </a:schemeClr>
                </a:solidFill>
              </a:rPr>
              <a:t>OBJETIVOS ESPECIFICOS</a:t>
            </a:r>
            <a:endParaRPr lang="es-CO" sz="3600" dirty="0">
              <a:solidFill>
                <a:schemeClr val="accent2">
                  <a:lumMod val="50000"/>
                </a:schemeClr>
              </a:solidFill>
            </a:endParaRPr>
          </a:p>
        </p:txBody>
      </p:sp>
    </p:spTree>
    <p:extLst>
      <p:ext uri="{BB962C8B-B14F-4D97-AF65-F5344CB8AC3E}">
        <p14:creationId xmlns:p14="http://schemas.microsoft.com/office/powerpoint/2010/main" val="22769092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02287" y="426960"/>
            <a:ext cx="6702327" cy="719259"/>
          </a:xfrm>
        </p:spPr>
        <p:style>
          <a:lnRef idx="1">
            <a:schemeClr val="accent1"/>
          </a:lnRef>
          <a:fillRef idx="2">
            <a:schemeClr val="accent1"/>
          </a:fillRef>
          <a:effectRef idx="1">
            <a:schemeClr val="accent1"/>
          </a:effectRef>
          <a:fontRef idx="minor">
            <a:schemeClr val="dk1"/>
          </a:fontRef>
        </p:style>
        <p:txBody>
          <a:bodyPr/>
          <a:lstStyle/>
          <a:p>
            <a:pPr algn="ctr"/>
            <a:r>
              <a:rPr lang="es-CO" dirty="0" smtClean="0">
                <a:solidFill>
                  <a:schemeClr val="accent2">
                    <a:lumMod val="50000"/>
                  </a:schemeClr>
                </a:solidFill>
                <a:latin typeface="Arial" panose="020B0604020202020204" pitchFamily="34" charset="0"/>
                <a:cs typeface="Arial" panose="020B0604020202020204" pitchFamily="34" charset="0"/>
              </a:rPr>
              <a:t>METODOLOGIA</a:t>
            </a:r>
            <a:endParaRPr lang="es-CO" dirty="0">
              <a:solidFill>
                <a:schemeClr val="accent2">
                  <a:lumMod val="50000"/>
                </a:schemeClr>
              </a:solidFill>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756047" y="1412572"/>
            <a:ext cx="10152823" cy="4988228"/>
          </a:xfrm>
        </p:spPr>
        <p:txBody>
          <a:bodyPr>
            <a:noAutofit/>
          </a:bodyPr>
          <a:lstStyle/>
          <a:p>
            <a:r>
              <a:rPr lang="es-CO" sz="2400" b="1" dirty="0">
                <a:latin typeface="Arial" panose="020B0604020202020204" pitchFamily="34" charset="0"/>
                <a:cs typeface="Arial" panose="020B0604020202020204" pitchFamily="34" charset="0"/>
              </a:rPr>
              <a:t>C</a:t>
            </a:r>
            <a:r>
              <a:rPr lang="es-CO" sz="2400" b="1" dirty="0" smtClean="0">
                <a:latin typeface="Arial" panose="020B0604020202020204" pitchFamily="34" charset="0"/>
                <a:cs typeface="Arial" panose="020B0604020202020204" pitchFamily="34" charset="0"/>
              </a:rPr>
              <a:t>reación de  un blog a partir  de programas libres ofrecidos en la web.</a:t>
            </a:r>
          </a:p>
          <a:p>
            <a:r>
              <a:rPr lang="es-CO" sz="2400" b="1" dirty="0" smtClean="0">
                <a:latin typeface="Arial" panose="020B0604020202020204" pitchFamily="34" charset="0"/>
                <a:cs typeface="Arial" panose="020B0604020202020204" pitchFamily="34" charset="0"/>
              </a:rPr>
              <a:t>Elaboración de una interfaz y de un diseño web, ágil atractivo y funcional.</a:t>
            </a:r>
          </a:p>
          <a:p>
            <a:r>
              <a:rPr lang="es-CO" sz="2400" b="1" dirty="0" smtClean="0">
                <a:latin typeface="Arial" panose="020B0604020202020204" pitchFamily="34" charset="0"/>
                <a:cs typeface="Arial" panose="020B0604020202020204" pitchFamily="34" charset="0"/>
              </a:rPr>
              <a:t>Charla formativa sobre la importancia de  esta herramienta informática y su utilidad en el proceso pedagógico.</a:t>
            </a:r>
          </a:p>
          <a:p>
            <a:r>
              <a:rPr lang="es-CO" sz="2400" b="1" dirty="0" smtClean="0">
                <a:latin typeface="Arial" panose="020B0604020202020204" pitchFamily="34" charset="0"/>
                <a:cs typeface="Arial" panose="020B0604020202020204" pitchFamily="34" charset="0"/>
              </a:rPr>
              <a:t>Presentación  del blog y capacitación a los alumnos en su manejo.</a:t>
            </a:r>
          </a:p>
          <a:p>
            <a:r>
              <a:rPr lang="es-CO" sz="2400" b="1" dirty="0" smtClean="0">
                <a:latin typeface="Arial" panose="020B0604020202020204" pitchFamily="34" charset="0"/>
                <a:cs typeface="Arial" panose="020B0604020202020204" pitchFamily="34" charset="0"/>
              </a:rPr>
              <a:t>Ejercicios aplicación a través de diversos tipos de actividades propias del área.</a:t>
            </a:r>
          </a:p>
          <a:p>
            <a:endParaRPr lang="es-CO" sz="2400" b="1" dirty="0" smtClean="0">
              <a:latin typeface="Arial" panose="020B0604020202020204" pitchFamily="34" charset="0"/>
              <a:cs typeface="Arial" panose="020B0604020202020204" pitchFamily="34" charset="0"/>
            </a:endParaRPr>
          </a:p>
        </p:txBody>
      </p:sp>
      <p:pic>
        <p:nvPicPr>
          <p:cNvPr id="6" name="Imagen 5"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67470" y="6553157"/>
            <a:ext cx="2724530" cy="304843"/>
          </a:xfrm>
          <a:prstGeom prst="rect">
            <a:avLst/>
          </a:prstGeom>
        </p:spPr>
      </p:pic>
    </p:spTree>
    <p:extLst>
      <p:ext uri="{BB962C8B-B14F-4D97-AF65-F5344CB8AC3E}">
        <p14:creationId xmlns:p14="http://schemas.microsoft.com/office/powerpoint/2010/main" val="33083187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365201" y="261871"/>
            <a:ext cx="5040886" cy="755561"/>
          </a:xfrm>
        </p:spPr>
        <p:style>
          <a:lnRef idx="1">
            <a:schemeClr val="accent1"/>
          </a:lnRef>
          <a:fillRef idx="2">
            <a:schemeClr val="accent1"/>
          </a:fillRef>
          <a:effectRef idx="1">
            <a:schemeClr val="accent1"/>
          </a:effectRef>
          <a:fontRef idx="minor">
            <a:schemeClr val="dk1"/>
          </a:fontRef>
        </p:style>
        <p:txBody>
          <a:bodyPr/>
          <a:lstStyle/>
          <a:p>
            <a:pPr algn="ctr"/>
            <a:r>
              <a:rPr lang="es-CO" dirty="0" smtClean="0">
                <a:solidFill>
                  <a:schemeClr val="accent2">
                    <a:lumMod val="50000"/>
                  </a:schemeClr>
                </a:solidFill>
                <a:latin typeface="Arial" panose="020B0604020202020204" pitchFamily="34" charset="0"/>
                <a:cs typeface="Arial" panose="020B0604020202020204" pitchFamily="34" charset="0"/>
              </a:rPr>
              <a:t>VENTAJAS</a:t>
            </a:r>
            <a:endParaRPr lang="es-CO" dirty="0">
              <a:solidFill>
                <a:schemeClr val="accent2">
                  <a:lumMod val="50000"/>
                </a:schemeClr>
              </a:solidFill>
              <a:latin typeface="Arial" panose="020B0604020202020204" pitchFamily="34" charset="0"/>
              <a:cs typeface="Arial" panose="020B0604020202020204" pitchFamily="34" charset="0"/>
            </a:endParaRPr>
          </a:p>
        </p:txBody>
      </p:sp>
      <p:sp>
        <p:nvSpPr>
          <p:cNvPr id="5" name="Rectángulo 4"/>
          <p:cNvSpPr/>
          <p:nvPr/>
        </p:nvSpPr>
        <p:spPr>
          <a:xfrm>
            <a:off x="566669" y="1180844"/>
            <a:ext cx="10637949" cy="5427127"/>
          </a:xfrm>
          <a:prstGeom prst="rect">
            <a:avLst/>
          </a:prstGeom>
        </p:spPr>
        <p:txBody>
          <a:bodyPr wrap="square">
            <a:spAutoFit/>
          </a:bodyPr>
          <a:lstStyle/>
          <a:p>
            <a:pPr marL="342900" lvl="0" indent="-342900" defTabSz="457200">
              <a:spcBef>
                <a:spcPts val="1000"/>
              </a:spcBef>
              <a:buClr>
                <a:srgbClr val="90C226"/>
              </a:buClr>
              <a:buSzPct val="80000"/>
              <a:buFont typeface="Wingdings 3" charset="2"/>
              <a:buChar char=""/>
            </a:pPr>
            <a:r>
              <a:rPr lang="es-CO" sz="2000" b="1" dirty="0" smtClean="0">
                <a:solidFill>
                  <a:prstClr val="black">
                    <a:lumMod val="75000"/>
                    <a:lumOff val="25000"/>
                  </a:prstClr>
                </a:solidFill>
                <a:latin typeface="Arial" panose="020B0604020202020204" pitchFamily="34" charset="0"/>
                <a:cs typeface="Arial" panose="020B0604020202020204" pitchFamily="34" charset="0"/>
              </a:rPr>
              <a:t>Todas </a:t>
            </a:r>
            <a:r>
              <a:rPr lang="es-CO" sz="2000" b="1" dirty="0">
                <a:solidFill>
                  <a:prstClr val="black">
                    <a:lumMod val="75000"/>
                    <a:lumOff val="25000"/>
                  </a:prstClr>
                </a:solidFill>
                <a:latin typeface="Arial" panose="020B0604020202020204" pitchFamily="34" charset="0"/>
                <a:cs typeface="Arial" panose="020B0604020202020204" pitchFamily="34" charset="0"/>
              </a:rPr>
              <a:t>la clases que se preparan en matemáticas se guardan en el blog. Periodo por periodo</a:t>
            </a:r>
          </a:p>
          <a:p>
            <a:pPr marL="342900" lvl="0" indent="-342900" defTabSz="457200">
              <a:spcBef>
                <a:spcPts val="1000"/>
              </a:spcBef>
              <a:buClr>
                <a:srgbClr val="90C226"/>
              </a:buClr>
              <a:buSzPct val="80000"/>
              <a:buFont typeface="Wingdings 3" charset="2"/>
              <a:buChar char=""/>
            </a:pPr>
            <a:r>
              <a:rPr lang="es-CO" sz="2000" b="1" dirty="0">
                <a:solidFill>
                  <a:prstClr val="black">
                    <a:lumMod val="75000"/>
                    <a:lumOff val="25000"/>
                  </a:prstClr>
                </a:solidFill>
                <a:latin typeface="Arial" panose="020B0604020202020204" pitchFamily="34" charset="0"/>
                <a:cs typeface="Arial" panose="020B0604020202020204" pitchFamily="34" charset="0"/>
              </a:rPr>
              <a:t>Este  se convierte en un material de consulta para todas las personas que entran a la red.</a:t>
            </a:r>
          </a:p>
          <a:p>
            <a:pPr marL="342900" lvl="0" indent="-342900" defTabSz="457200">
              <a:spcBef>
                <a:spcPts val="1000"/>
              </a:spcBef>
              <a:buClr>
                <a:srgbClr val="90C226"/>
              </a:buClr>
              <a:buSzPct val="80000"/>
              <a:buFont typeface="Wingdings 3" charset="2"/>
              <a:buChar char=""/>
            </a:pPr>
            <a:r>
              <a:rPr lang="es-CO" sz="2000" b="1" dirty="0">
                <a:solidFill>
                  <a:prstClr val="black">
                    <a:lumMod val="75000"/>
                    <a:lumOff val="25000"/>
                  </a:prstClr>
                </a:solidFill>
                <a:latin typeface="Arial" panose="020B0604020202020204" pitchFamily="34" charset="0"/>
                <a:cs typeface="Arial" panose="020B0604020202020204" pitchFamily="34" charset="0"/>
              </a:rPr>
              <a:t>Los alumnos pueden hacer sus comentarios.</a:t>
            </a:r>
          </a:p>
          <a:p>
            <a:pPr marL="342900" lvl="0" indent="-342900" defTabSz="457200">
              <a:spcBef>
                <a:spcPts val="1000"/>
              </a:spcBef>
              <a:buClr>
                <a:srgbClr val="90C226"/>
              </a:buClr>
              <a:buSzPct val="80000"/>
              <a:buFont typeface="Wingdings 3" charset="2"/>
              <a:buChar char=""/>
            </a:pPr>
            <a:r>
              <a:rPr lang="es-CO" sz="2000" b="1" dirty="0">
                <a:solidFill>
                  <a:prstClr val="black">
                    <a:lumMod val="75000"/>
                    <a:lumOff val="25000"/>
                  </a:prstClr>
                </a:solidFill>
                <a:latin typeface="Arial" panose="020B0604020202020204" pitchFamily="34" charset="0"/>
                <a:cs typeface="Arial" panose="020B0604020202020204" pitchFamily="34" charset="0"/>
              </a:rPr>
              <a:t>Los alumnos pueden bajar los archivos y verlos en cualquier situación.</a:t>
            </a:r>
          </a:p>
          <a:p>
            <a:pPr marL="342900" lvl="0" indent="-342900" defTabSz="457200">
              <a:spcBef>
                <a:spcPts val="1000"/>
              </a:spcBef>
              <a:buClr>
                <a:srgbClr val="90C226"/>
              </a:buClr>
              <a:buSzPct val="80000"/>
              <a:buFont typeface="Wingdings 3" charset="2"/>
              <a:buChar char=""/>
            </a:pPr>
            <a:r>
              <a:rPr lang="es-CO" sz="2000" b="1" dirty="0">
                <a:solidFill>
                  <a:prstClr val="black">
                    <a:lumMod val="75000"/>
                    <a:lumOff val="25000"/>
                  </a:prstClr>
                </a:solidFill>
                <a:latin typeface="Arial" panose="020B0604020202020204" pitchFamily="34" charset="0"/>
                <a:cs typeface="Arial" panose="020B0604020202020204" pitchFamily="34" charset="0"/>
              </a:rPr>
              <a:t>Se le colocan talleres de aplicación a los temas para que el alumno los desarrolle y puede enviar a un correo que esta indicado.</a:t>
            </a:r>
          </a:p>
          <a:p>
            <a:pPr marL="342900" lvl="0" indent="-342900" defTabSz="457200">
              <a:spcBef>
                <a:spcPts val="1000"/>
              </a:spcBef>
              <a:buClr>
                <a:srgbClr val="90C226"/>
              </a:buClr>
              <a:buSzPct val="80000"/>
              <a:buFont typeface="Wingdings 3" charset="2"/>
              <a:buChar char=""/>
            </a:pPr>
            <a:r>
              <a:rPr lang="es-CO" sz="2000" b="1" dirty="0">
                <a:solidFill>
                  <a:prstClr val="black">
                    <a:lumMod val="75000"/>
                    <a:lumOff val="25000"/>
                  </a:prstClr>
                </a:solidFill>
                <a:latin typeface="Arial" panose="020B0604020202020204" pitchFamily="34" charset="0"/>
                <a:cs typeface="Arial" panose="020B0604020202020204" pitchFamily="34" charset="0"/>
              </a:rPr>
              <a:t>Además se </a:t>
            </a:r>
            <a:r>
              <a:rPr lang="es-CO" sz="2000" b="1" dirty="0" smtClean="0">
                <a:solidFill>
                  <a:prstClr val="black">
                    <a:lumMod val="75000"/>
                    <a:lumOff val="25000"/>
                  </a:prstClr>
                </a:solidFill>
                <a:latin typeface="Arial" panose="020B0604020202020204" pitchFamily="34" charset="0"/>
                <a:cs typeface="Arial" panose="020B0604020202020204" pitchFamily="34" charset="0"/>
              </a:rPr>
              <a:t>pueden observar videos </a:t>
            </a:r>
            <a:r>
              <a:rPr lang="es-CO" sz="2000" b="1" dirty="0">
                <a:solidFill>
                  <a:prstClr val="black">
                    <a:lumMod val="75000"/>
                    <a:lumOff val="25000"/>
                  </a:prstClr>
                </a:solidFill>
                <a:latin typeface="Arial" panose="020B0604020202020204" pitchFamily="34" charset="0"/>
                <a:cs typeface="Arial" panose="020B0604020202020204" pitchFamily="34" charset="0"/>
              </a:rPr>
              <a:t>de clases referentes a los temas vistos.</a:t>
            </a:r>
          </a:p>
          <a:p>
            <a:pPr marL="342900" lvl="0" indent="-342900" defTabSz="457200">
              <a:spcBef>
                <a:spcPts val="1000"/>
              </a:spcBef>
              <a:buClr>
                <a:srgbClr val="90C226"/>
              </a:buClr>
              <a:buSzPct val="80000"/>
              <a:buFont typeface="Wingdings 3" charset="2"/>
              <a:buChar char=""/>
            </a:pPr>
            <a:r>
              <a:rPr lang="es-CO" sz="2000" b="1" dirty="0">
                <a:solidFill>
                  <a:prstClr val="black">
                    <a:lumMod val="75000"/>
                    <a:lumOff val="25000"/>
                  </a:prstClr>
                </a:solidFill>
                <a:latin typeface="Arial" panose="020B0604020202020204" pitchFamily="34" charset="0"/>
                <a:cs typeface="Arial" panose="020B0604020202020204" pitchFamily="34" charset="0"/>
              </a:rPr>
              <a:t>También puede tener comunicación en tiempo real con las demás </a:t>
            </a:r>
            <a:r>
              <a:rPr lang="es-CO" sz="2000" b="1" dirty="0" smtClean="0">
                <a:solidFill>
                  <a:prstClr val="black">
                    <a:lumMod val="75000"/>
                    <a:lumOff val="25000"/>
                  </a:prstClr>
                </a:solidFill>
                <a:latin typeface="Arial" panose="020B0604020202020204" pitchFamily="34" charset="0"/>
                <a:cs typeface="Arial" panose="020B0604020202020204" pitchFamily="34" charset="0"/>
              </a:rPr>
              <a:t>personas </a:t>
            </a:r>
            <a:r>
              <a:rPr lang="es-CO" sz="2000" b="1" dirty="0">
                <a:solidFill>
                  <a:prstClr val="black">
                    <a:lumMod val="75000"/>
                    <a:lumOff val="25000"/>
                  </a:prstClr>
                </a:solidFill>
                <a:latin typeface="Arial" panose="020B0604020202020204" pitchFamily="34" charset="0"/>
                <a:cs typeface="Arial" panose="020B0604020202020204" pitchFamily="34" charset="0"/>
              </a:rPr>
              <a:t>que están conectadas en el</a:t>
            </a:r>
            <a:r>
              <a:rPr lang="es-CO" sz="2000" b="1" dirty="0" smtClean="0">
                <a:solidFill>
                  <a:prstClr val="black">
                    <a:lumMod val="75000"/>
                    <a:lumOff val="25000"/>
                  </a:prstClr>
                </a:solidFill>
                <a:latin typeface="Arial" panose="020B0604020202020204" pitchFamily="34" charset="0"/>
                <a:cs typeface="Arial" panose="020B0604020202020204" pitchFamily="34" charset="0"/>
              </a:rPr>
              <a:t>.</a:t>
            </a:r>
          </a:p>
          <a:p>
            <a:pPr marL="342900" lvl="0" indent="-342900" defTabSz="457200">
              <a:spcBef>
                <a:spcPts val="1000"/>
              </a:spcBef>
              <a:buClr>
                <a:srgbClr val="90C226"/>
              </a:buClr>
              <a:buSzPct val="80000"/>
              <a:buFont typeface="Wingdings 3" charset="2"/>
              <a:buChar char=""/>
            </a:pPr>
            <a:r>
              <a:rPr lang="es-CO" sz="2000" b="1" dirty="0" smtClean="0">
                <a:solidFill>
                  <a:prstClr val="black">
                    <a:lumMod val="75000"/>
                    <a:lumOff val="25000"/>
                  </a:prstClr>
                </a:solidFill>
                <a:latin typeface="Arial" panose="020B0604020202020204" pitchFamily="34" charset="0"/>
                <a:cs typeface="Arial" panose="020B0604020202020204" pitchFamily="34" charset="0"/>
              </a:rPr>
              <a:t>Permite acceder a las redes sociales.</a:t>
            </a:r>
          </a:p>
          <a:p>
            <a:pPr marL="342900" lvl="0" indent="-342900" defTabSz="457200">
              <a:spcBef>
                <a:spcPts val="1000"/>
              </a:spcBef>
              <a:buClr>
                <a:srgbClr val="90C226"/>
              </a:buClr>
              <a:buSzPct val="80000"/>
              <a:buFont typeface="Wingdings 3" charset="2"/>
              <a:buChar char=""/>
            </a:pPr>
            <a:r>
              <a:rPr lang="es-CO" sz="2000" b="1" dirty="0" smtClean="0">
                <a:solidFill>
                  <a:prstClr val="black">
                    <a:lumMod val="75000"/>
                    <a:lumOff val="25000"/>
                  </a:prstClr>
                </a:solidFill>
                <a:latin typeface="Arial" panose="020B0604020202020204" pitchFamily="34" charset="0"/>
                <a:cs typeface="Arial" panose="020B0604020202020204" pitchFamily="34" charset="0"/>
              </a:rPr>
              <a:t>Facilita el aprendizaje a estudiantes con problemas de discapacidad auditiva y visual</a:t>
            </a:r>
            <a:endParaRPr lang="es-CO" sz="2000" b="1" dirty="0">
              <a:solidFill>
                <a:prstClr val="black">
                  <a:lumMod val="75000"/>
                  <a:lumOff val="25000"/>
                </a:prstClr>
              </a:solidFill>
              <a:latin typeface="Arial" panose="020B0604020202020204" pitchFamily="34" charset="0"/>
              <a:cs typeface="Arial" panose="020B0604020202020204" pitchFamily="34" charset="0"/>
            </a:endParaRPr>
          </a:p>
        </p:txBody>
      </p:sp>
      <p:pic>
        <p:nvPicPr>
          <p:cNvPr id="6" name="Imagen 5" descr="Recorte de pantalla">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7470" y="6297770"/>
            <a:ext cx="2724530" cy="535892"/>
          </a:xfrm>
          <a:prstGeom prst="rect">
            <a:avLst/>
          </a:prstGeom>
        </p:spPr>
      </p:pic>
    </p:spTree>
    <p:extLst>
      <p:ext uri="{BB962C8B-B14F-4D97-AF65-F5344CB8AC3E}">
        <p14:creationId xmlns:p14="http://schemas.microsoft.com/office/powerpoint/2010/main" val="18969636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95400" y="1004552"/>
            <a:ext cx="10321343" cy="4871316"/>
          </a:xfrm>
        </p:spPr>
        <p:txBody>
          <a:bodyPr>
            <a:normAutofit/>
          </a:bodyPr>
          <a:lstStyle/>
          <a:p>
            <a:r>
              <a:rPr lang="es-CO" sz="2000" b="1" dirty="0" smtClean="0">
                <a:latin typeface="Arial" panose="020B0604020202020204" pitchFamily="34" charset="0"/>
                <a:cs typeface="Arial" panose="020B0604020202020204" pitchFamily="34" charset="0"/>
              </a:rPr>
              <a:t>También posee una biblioteca  virtual donde se encuentran enlaces  para entrar en las matemáticas de </a:t>
            </a:r>
            <a:r>
              <a:rPr lang="es-CO" sz="2000" b="1" dirty="0" err="1" smtClean="0">
                <a:latin typeface="Arial" panose="020B0604020202020204" pitchFamily="34" charset="0"/>
                <a:cs typeface="Arial" panose="020B0604020202020204" pitchFamily="34" charset="0"/>
              </a:rPr>
              <a:t>Baldor</a:t>
            </a:r>
            <a:r>
              <a:rPr lang="es-CO" sz="2000" b="1" dirty="0" smtClean="0">
                <a:latin typeface="Arial" panose="020B0604020202020204" pitchFamily="34" charset="0"/>
                <a:cs typeface="Arial" panose="020B0604020202020204" pitchFamily="34" charset="0"/>
              </a:rPr>
              <a:t> y otras, también en </a:t>
            </a:r>
            <a:r>
              <a:rPr lang="es-CO" sz="2400" b="1" dirty="0" smtClean="0">
                <a:latin typeface="Arial" panose="020B0604020202020204" pitchFamily="34" charset="0"/>
                <a:cs typeface="Arial" panose="020B0604020202020204" pitchFamily="34" charset="0"/>
              </a:rPr>
              <a:t>otras áreas como sociales, ciencias naturales, agropecuarias y otras.</a:t>
            </a:r>
          </a:p>
          <a:p>
            <a:r>
              <a:rPr lang="es-CO" sz="2000" b="1" dirty="0" smtClean="0">
                <a:latin typeface="Arial" panose="020B0604020202020204" pitchFamily="34" charset="0"/>
                <a:cs typeface="Arial" panose="020B0604020202020204" pitchFamily="34" charset="0"/>
              </a:rPr>
              <a:t>También sirve como medio informativo para reuniones de padres de familia. Para destacar fechas importante del colegio, y a acontecimientos. otro uso se muestra el archivo de notas periodo por periodo.</a:t>
            </a:r>
          </a:p>
          <a:p>
            <a:r>
              <a:rPr lang="es-CO" sz="2000" b="1" dirty="0">
                <a:latin typeface="Arial" panose="020B0604020202020204" pitchFamily="34" charset="0"/>
                <a:cs typeface="Arial" panose="020B0604020202020204" pitchFamily="34" charset="0"/>
              </a:rPr>
              <a:t>Se </a:t>
            </a:r>
            <a:r>
              <a:rPr lang="es-CO" sz="2000" b="1" dirty="0" smtClean="0">
                <a:latin typeface="Arial" panose="020B0604020202020204" pitchFamily="34" charset="0"/>
                <a:cs typeface="Arial" panose="020B0604020202020204" pitchFamily="34" charset="0"/>
              </a:rPr>
              <a:t>logran mejoramientos significativos en los resultados en </a:t>
            </a:r>
            <a:r>
              <a:rPr lang="es-CO" sz="2000" b="1" dirty="0">
                <a:latin typeface="Arial" panose="020B0604020202020204" pitchFamily="34" charset="0"/>
                <a:cs typeface="Arial" panose="020B0604020202020204" pitchFamily="34" charset="0"/>
              </a:rPr>
              <a:t>pruebas </a:t>
            </a:r>
            <a:r>
              <a:rPr lang="es-CO" sz="2000" b="1" dirty="0" smtClean="0">
                <a:latin typeface="Arial" panose="020B0604020202020204" pitchFamily="34" charset="0"/>
                <a:cs typeface="Arial" panose="020B0604020202020204" pitchFamily="34" charset="0"/>
              </a:rPr>
              <a:t>SABER 11</a:t>
            </a:r>
          </a:p>
          <a:p>
            <a:r>
              <a:rPr lang="es-CO" sz="2000" b="1" dirty="0">
                <a:latin typeface="Arial" panose="020B0604020202020204" pitchFamily="34" charset="0"/>
                <a:cs typeface="Arial" panose="020B0604020202020204" pitchFamily="34" charset="0"/>
              </a:rPr>
              <a:t>Los talleres lo pueden desarrollar ya sea en la casa o en cualquier sitio donde halla internet.</a:t>
            </a:r>
          </a:p>
          <a:p>
            <a:r>
              <a:rPr lang="es-CO" sz="2000" b="1" dirty="0">
                <a:latin typeface="Arial" panose="020B0604020202020204" pitchFamily="34" charset="0"/>
                <a:cs typeface="Arial" panose="020B0604020202020204" pitchFamily="34" charset="0"/>
              </a:rPr>
              <a:t>La familia puede participar en la educación de su </a:t>
            </a:r>
            <a:r>
              <a:rPr lang="es-CO" sz="2000" b="1" dirty="0" smtClean="0">
                <a:latin typeface="Arial" panose="020B0604020202020204" pitchFamily="34" charset="0"/>
                <a:cs typeface="Arial" panose="020B0604020202020204" pitchFamily="34" charset="0"/>
              </a:rPr>
              <a:t>hijo-</a:t>
            </a:r>
          </a:p>
          <a:p>
            <a:r>
              <a:rPr lang="es-CO" sz="2000" b="1" dirty="0" smtClean="0">
                <a:latin typeface="Arial" panose="020B0604020202020204" pitchFamily="34" charset="0"/>
                <a:cs typeface="Arial" panose="020B0604020202020204" pitchFamily="34" charset="0"/>
              </a:rPr>
              <a:t>Permite un mayor y mejor acompañamiento por parte del profesor.</a:t>
            </a:r>
            <a:endParaRPr lang="es-CO" sz="2000" b="1" dirty="0">
              <a:latin typeface="Arial" panose="020B0604020202020204" pitchFamily="34" charset="0"/>
              <a:cs typeface="Arial" panose="020B0604020202020204" pitchFamily="34" charset="0"/>
            </a:endParaRPr>
          </a:p>
          <a:p>
            <a:endParaRPr lang="es-CO" sz="2000" b="1" dirty="0" smtClean="0"/>
          </a:p>
          <a:p>
            <a:endParaRPr lang="es-CO" sz="2000" dirty="0"/>
          </a:p>
          <a:p>
            <a:endParaRPr lang="es-CO" sz="2000" b="1" dirty="0" smtClean="0"/>
          </a:p>
          <a:p>
            <a:endParaRPr lang="es-CO" sz="2000" b="1" dirty="0" smtClean="0"/>
          </a:p>
          <a:p>
            <a:endParaRPr lang="es-CO" sz="2000" b="1" dirty="0" smtClean="0"/>
          </a:p>
          <a:p>
            <a:endParaRPr lang="es-CO" sz="2000" b="1" dirty="0"/>
          </a:p>
        </p:txBody>
      </p:sp>
      <p:pic>
        <p:nvPicPr>
          <p:cNvPr id="4" name="Imagen 3"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67470" y="6553157"/>
            <a:ext cx="2724530" cy="304843"/>
          </a:xfrm>
          <a:prstGeom prst="rect">
            <a:avLst/>
          </a:prstGeom>
        </p:spPr>
      </p:pic>
    </p:spTree>
    <p:extLst>
      <p:ext uri="{BB962C8B-B14F-4D97-AF65-F5344CB8AC3E}">
        <p14:creationId xmlns:p14="http://schemas.microsoft.com/office/powerpoint/2010/main" val="23499682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1768845" y="1223492"/>
            <a:ext cx="7984902" cy="51515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Rectángulo redondeado 2"/>
          <p:cNvSpPr/>
          <p:nvPr/>
        </p:nvSpPr>
        <p:spPr>
          <a:xfrm>
            <a:off x="4268587" y="2929943"/>
            <a:ext cx="2904945" cy="161005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4" name="Imagen 3"/>
          <p:cNvPicPr>
            <a:picLocks noChangeAspect="1"/>
          </p:cNvPicPr>
          <p:nvPr/>
        </p:nvPicPr>
        <p:blipFill>
          <a:blip r:embed="rId2"/>
          <a:stretch>
            <a:fillRect/>
          </a:stretch>
        </p:blipFill>
        <p:spPr>
          <a:xfrm>
            <a:off x="4458783" y="2985147"/>
            <a:ext cx="2524551" cy="1485389"/>
          </a:xfrm>
          <a:prstGeom prst="rect">
            <a:avLst/>
          </a:prstGeom>
        </p:spPr>
      </p:pic>
      <p:cxnSp>
        <p:nvCxnSpPr>
          <p:cNvPr id="6" name="Conector recto 5"/>
          <p:cNvCxnSpPr>
            <a:stCxn id="2" idx="0"/>
            <a:endCxn id="3" idx="0"/>
          </p:cNvCxnSpPr>
          <p:nvPr/>
        </p:nvCxnSpPr>
        <p:spPr>
          <a:xfrm flipH="1">
            <a:off x="5721060" y="1223492"/>
            <a:ext cx="40236" cy="170645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Imagen 7"/>
          <p:cNvPicPr>
            <a:picLocks noChangeAspect="1"/>
          </p:cNvPicPr>
          <p:nvPr/>
        </p:nvPicPr>
        <p:blipFill>
          <a:blip r:embed="rId3"/>
          <a:stretch>
            <a:fillRect/>
          </a:stretch>
        </p:blipFill>
        <p:spPr>
          <a:xfrm>
            <a:off x="5808372" y="4613144"/>
            <a:ext cx="54869" cy="1761897"/>
          </a:xfrm>
          <a:prstGeom prst="rect">
            <a:avLst/>
          </a:prstGeom>
        </p:spPr>
      </p:pic>
      <p:cxnSp>
        <p:nvCxnSpPr>
          <p:cNvPr id="10" name="Conector recto 9"/>
          <p:cNvCxnSpPr>
            <a:endCxn id="2" idx="3"/>
          </p:cNvCxnSpPr>
          <p:nvPr/>
        </p:nvCxnSpPr>
        <p:spPr>
          <a:xfrm>
            <a:off x="7048267" y="3758230"/>
            <a:ext cx="2705480" cy="41037"/>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Conector recto 11"/>
          <p:cNvCxnSpPr/>
          <p:nvPr/>
        </p:nvCxnSpPr>
        <p:spPr>
          <a:xfrm>
            <a:off x="1815921" y="3951667"/>
            <a:ext cx="2298879" cy="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CuadroTexto 19"/>
          <p:cNvSpPr txBox="1"/>
          <p:nvPr/>
        </p:nvSpPr>
        <p:spPr>
          <a:xfrm>
            <a:off x="2305319" y="1551300"/>
            <a:ext cx="3013656" cy="1323439"/>
          </a:xfrm>
          <a:prstGeom prst="rect">
            <a:avLst/>
          </a:prstGeom>
          <a:noFill/>
        </p:spPr>
        <p:txBody>
          <a:bodyPr wrap="square" rtlCol="0">
            <a:spAutoFit/>
          </a:bodyPr>
          <a:lstStyle/>
          <a:p>
            <a:pPr algn="ctr"/>
            <a:r>
              <a:rPr lang="es-CO" sz="2000" b="1" dirty="0">
                <a:solidFill>
                  <a:schemeClr val="bg1"/>
                </a:solidFill>
              </a:rPr>
              <a:t>Entorno virtual donde se realizan actividades y relaciones entre sujetos</a:t>
            </a:r>
          </a:p>
        </p:txBody>
      </p:sp>
      <p:sp>
        <p:nvSpPr>
          <p:cNvPr id="23" name="CuadroTexto 22"/>
          <p:cNvSpPr txBox="1"/>
          <p:nvPr/>
        </p:nvSpPr>
        <p:spPr>
          <a:xfrm>
            <a:off x="6352482" y="1805221"/>
            <a:ext cx="3168202" cy="1323439"/>
          </a:xfrm>
          <a:prstGeom prst="rect">
            <a:avLst/>
          </a:prstGeom>
          <a:noFill/>
        </p:spPr>
        <p:txBody>
          <a:bodyPr wrap="square" rtlCol="0">
            <a:spAutoFit/>
          </a:bodyPr>
          <a:lstStyle/>
          <a:p>
            <a:pPr algn="ctr"/>
            <a:r>
              <a:rPr lang="es-CO" sz="2000" b="1" dirty="0">
                <a:solidFill>
                  <a:schemeClr val="bg1"/>
                </a:solidFill>
              </a:rPr>
              <a:t>Conjunto de actividades centradas en la actividad </a:t>
            </a:r>
            <a:r>
              <a:rPr lang="es-CO" sz="2000" b="1" dirty="0" smtClean="0">
                <a:solidFill>
                  <a:schemeClr val="bg1"/>
                </a:solidFill>
              </a:rPr>
              <a:t>matemática</a:t>
            </a:r>
            <a:endParaRPr lang="es-CO" sz="2000" b="1" dirty="0">
              <a:solidFill>
                <a:schemeClr val="bg1"/>
              </a:solidFill>
            </a:endParaRPr>
          </a:p>
          <a:p>
            <a:pPr algn="ctr"/>
            <a:endParaRPr lang="es-CO" sz="2000" b="1" dirty="0">
              <a:solidFill>
                <a:schemeClr val="bg1"/>
              </a:solidFill>
            </a:endParaRPr>
          </a:p>
        </p:txBody>
      </p:sp>
      <p:sp>
        <p:nvSpPr>
          <p:cNvPr id="24" name="CuadroTexto 23"/>
          <p:cNvSpPr txBox="1"/>
          <p:nvPr/>
        </p:nvSpPr>
        <p:spPr>
          <a:xfrm>
            <a:off x="2305319" y="4539995"/>
            <a:ext cx="2884867" cy="1323439"/>
          </a:xfrm>
          <a:prstGeom prst="rect">
            <a:avLst/>
          </a:prstGeom>
          <a:noFill/>
        </p:spPr>
        <p:txBody>
          <a:bodyPr wrap="square" rtlCol="0">
            <a:spAutoFit/>
          </a:bodyPr>
          <a:lstStyle/>
          <a:p>
            <a:pPr algn="ctr"/>
            <a:r>
              <a:rPr lang="es-CO" sz="2000" b="1" dirty="0">
                <a:solidFill>
                  <a:schemeClr val="bg1"/>
                </a:solidFill>
              </a:rPr>
              <a:t>Interacciones que alternan aprendizaje individual  y aprendizaje con otros</a:t>
            </a:r>
          </a:p>
        </p:txBody>
      </p:sp>
      <p:sp>
        <p:nvSpPr>
          <p:cNvPr id="31" name="CuadroTexto 30"/>
          <p:cNvSpPr txBox="1"/>
          <p:nvPr/>
        </p:nvSpPr>
        <p:spPr>
          <a:xfrm>
            <a:off x="6722993" y="4386106"/>
            <a:ext cx="2846231" cy="1631216"/>
          </a:xfrm>
          <a:prstGeom prst="rect">
            <a:avLst/>
          </a:prstGeom>
          <a:noFill/>
        </p:spPr>
        <p:txBody>
          <a:bodyPr wrap="square" rtlCol="0">
            <a:spAutoFit/>
          </a:bodyPr>
          <a:lstStyle/>
          <a:p>
            <a:pPr algn="ctr"/>
            <a:r>
              <a:rPr lang="es-CO" sz="2000" b="1" dirty="0">
                <a:solidFill>
                  <a:schemeClr val="bg1"/>
                </a:solidFill>
              </a:rPr>
              <a:t>Recurso en un ambiente con intención didáctica: promover </a:t>
            </a:r>
            <a:r>
              <a:rPr lang="es-CO" sz="2000" b="1" dirty="0" smtClean="0">
                <a:solidFill>
                  <a:schemeClr val="bg1"/>
                </a:solidFill>
              </a:rPr>
              <a:t>el aprendizaje</a:t>
            </a:r>
            <a:endParaRPr lang="es-CO" sz="2000" b="1" dirty="0">
              <a:solidFill>
                <a:schemeClr val="bg1"/>
              </a:solidFill>
            </a:endParaRPr>
          </a:p>
        </p:txBody>
      </p:sp>
      <p:sp>
        <p:nvSpPr>
          <p:cNvPr id="35" name="CuadroTexto 34"/>
          <p:cNvSpPr txBox="1"/>
          <p:nvPr/>
        </p:nvSpPr>
        <p:spPr>
          <a:xfrm>
            <a:off x="1485399" y="293854"/>
            <a:ext cx="8551793"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s-CO" sz="3200" b="1" dirty="0" smtClean="0">
                <a:solidFill>
                  <a:schemeClr val="accent2">
                    <a:lumMod val="50000"/>
                  </a:schemeClr>
                </a:solidFill>
              </a:rPr>
              <a:t>EL BLOG COMO AMBIENTE DE APRENDIZAJE</a:t>
            </a:r>
            <a:endParaRPr lang="es-CO" sz="3200" b="1" dirty="0">
              <a:solidFill>
                <a:schemeClr val="accent2">
                  <a:lumMod val="50000"/>
                </a:schemeClr>
              </a:solidFill>
            </a:endParaRPr>
          </a:p>
        </p:txBody>
      </p:sp>
      <p:pic>
        <p:nvPicPr>
          <p:cNvPr id="14" name="Imagen 13" descr="Recorte de pantall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67470" y="6553157"/>
            <a:ext cx="2724530" cy="304843"/>
          </a:xfrm>
          <a:prstGeom prst="rect">
            <a:avLst/>
          </a:prstGeom>
        </p:spPr>
      </p:pic>
    </p:spTree>
    <p:extLst>
      <p:ext uri="{BB962C8B-B14F-4D97-AF65-F5344CB8AC3E}">
        <p14:creationId xmlns:p14="http://schemas.microsoft.com/office/powerpoint/2010/main" val="4192769237"/>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1_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1218</TotalTime>
  <Words>788</Words>
  <Application>Microsoft Office PowerPoint</Application>
  <PresentationFormat>Panorámica</PresentationFormat>
  <Paragraphs>96</Paragraphs>
  <Slides>23</Slides>
  <Notes>2</Notes>
  <HiddenSlides>0</HiddenSlides>
  <MMClips>0</MMClips>
  <ScaleCrop>false</ScaleCrop>
  <HeadingPairs>
    <vt:vector size="8" baseType="variant">
      <vt:variant>
        <vt:lpstr>Fuentes usadas</vt:lpstr>
      </vt:variant>
      <vt:variant>
        <vt:i4>9</vt:i4>
      </vt:variant>
      <vt:variant>
        <vt:lpstr>Tema</vt:lpstr>
      </vt:variant>
      <vt:variant>
        <vt:i4>2</vt:i4>
      </vt:variant>
      <vt:variant>
        <vt:lpstr>Servidores OLE incrustados</vt:lpstr>
      </vt:variant>
      <vt:variant>
        <vt:i4>1</vt:i4>
      </vt:variant>
      <vt:variant>
        <vt:lpstr>Títulos de diapositiva</vt:lpstr>
      </vt:variant>
      <vt:variant>
        <vt:i4>23</vt:i4>
      </vt:variant>
    </vt:vector>
  </HeadingPairs>
  <TitlesOfParts>
    <vt:vector size="35" baseType="lpstr">
      <vt:lpstr>Aharoni</vt:lpstr>
      <vt:lpstr>Algerian</vt:lpstr>
      <vt:lpstr>Arial</vt:lpstr>
      <vt:lpstr>Arial Black</vt:lpstr>
      <vt:lpstr>Calibri</vt:lpstr>
      <vt:lpstr>Times New Roman</vt:lpstr>
      <vt:lpstr>Trebuchet MS</vt:lpstr>
      <vt:lpstr>Wingdings</vt:lpstr>
      <vt:lpstr>Wingdings 3</vt:lpstr>
      <vt:lpstr>Faceta</vt:lpstr>
      <vt:lpstr>1_Faceta</vt:lpstr>
      <vt:lpstr>Imagen</vt:lpstr>
      <vt:lpstr>                                                                                                INSTITUTO TÉCNICO AGROPECUARIO CHINÁCOTA 2014 </vt:lpstr>
      <vt:lpstr>Presentación de PowerPoint</vt:lpstr>
      <vt:lpstr>PROBLEMA</vt:lpstr>
      <vt:lpstr>Presentación de PowerPoint</vt:lpstr>
      <vt:lpstr>Presentación de PowerPoint</vt:lpstr>
      <vt:lpstr>METODOLOGIA</vt:lpstr>
      <vt:lpstr>VENTAJAS</vt:lpstr>
      <vt:lpstr>Presentación de PowerPoint</vt:lpstr>
      <vt:lpstr>Presentación de PowerPoint</vt:lpstr>
      <vt:lpstr> LOGROS</vt:lpstr>
      <vt:lpstr>Presentación de PowerPoint</vt:lpstr>
      <vt:lpstr>Presentación de PowerPoint</vt:lpstr>
      <vt:lpstr>Presentación de PowerPoint</vt:lpstr>
      <vt:lpstr>Algunas de las estrategias metodológicas para incorporar las TIC en este proyecto son: </vt:lpstr>
      <vt:lpstr>PROPOSITO</vt:lpstr>
      <vt:lpstr>ATENCION A LAS RECOMENDACIONES DEL INFORME PISA 2013 A NIVEL DE LOS ESTUDIANTES</vt:lpstr>
      <vt:lpstr>ATENCION A LAS RECOMENDACIONES DEL INFORME PISA 2013 A NIVEL DE LAS ESCUELAS</vt:lpstr>
      <vt:lpstr>ECUACIONES DE PRIMER GRADO</vt:lpstr>
      <vt:lpstr>ECUACIONES DE SEGUNDO GRADO</vt:lpstr>
      <vt:lpstr>ECUACIONES TRIGONOMETRICAS</vt:lpstr>
      <vt:lpstr>EL BLOG PERMITE ACCESO A UNA GRAN CANTIDAD DE INFORMACION</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REPUBLICA DE COLOMBIA -DEPARTAMENTO NORTE DE SANTANDER                                                                                               INSTITUTO TECNICO AGROPECUARIO SEDE  1 CHINACOTA teléfono 5864000</dc:title>
  <dc:creator>Arocha_LITE</dc:creator>
  <cp:lastModifiedBy>Arocha_LITE</cp:lastModifiedBy>
  <cp:revision>112</cp:revision>
  <dcterms:created xsi:type="dcterms:W3CDTF">2014-07-25T03:52:37Z</dcterms:created>
  <dcterms:modified xsi:type="dcterms:W3CDTF">2014-09-02T22:39:43Z</dcterms:modified>
</cp:coreProperties>
</file>