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1" r:id="rId3"/>
    <p:sldId id="257" r:id="rId4"/>
    <p:sldId id="258" r:id="rId5"/>
    <p:sldId id="259" r:id="rId6"/>
    <p:sldId id="27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80"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2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15.wmf"/><Relationship Id="rId1" Type="http://schemas.openxmlformats.org/officeDocument/2006/relationships/image" Target="../media/image13.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EB10D7AA-B72C-407D-8375-091F0BFE4BA8}" type="datetimeFigureOut">
              <a:rPr lang="en-US" smtClean="0"/>
              <a:pPr/>
              <a:t>8/23/2014</a:t>
            </a:fld>
            <a:endParaRPr lang="en-US" dirty="0"/>
          </a:p>
        </p:txBody>
      </p:sp>
      <p:sp>
        <p:nvSpPr>
          <p:cNvPr id="19" name="18 Marcador de pie de página"/>
          <p:cNvSpPr>
            <a:spLocks noGrp="1"/>
          </p:cNvSpPr>
          <p:nvPr>
            <p:ph type="ftr" sz="quarter" idx="11"/>
          </p:nvPr>
        </p:nvSpPr>
        <p:spPr/>
        <p:txBody>
          <a:bodyPr/>
          <a:lstStyle/>
          <a:p>
            <a:endParaRPr lang="en-US" dirty="0"/>
          </a:p>
        </p:txBody>
      </p:sp>
      <p:sp>
        <p:nvSpPr>
          <p:cNvPr id="27" name="26 Marcador de número de diapositiva"/>
          <p:cNvSpPr>
            <a:spLocks noGrp="1"/>
          </p:cNvSpPr>
          <p:nvPr>
            <p:ph type="sldNum" sz="quarter" idx="12"/>
          </p:nvPr>
        </p:nvSpPr>
        <p:spPr/>
        <p:txBody>
          <a:bodyPr/>
          <a:lstStyle/>
          <a:p>
            <a:fld id="{8AC527A8-B719-4637-A68F-5C08291B9652}"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B10D7AA-B72C-407D-8375-091F0BFE4BA8}" type="datetimeFigureOut">
              <a:rPr lang="en-US" smtClean="0"/>
              <a:pPr/>
              <a:t>8/23/2014</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8AC527A8-B719-4637-A68F-5C08291B9652}" type="slidenum">
              <a:rPr lang="en-US" smtClean="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B10D7AA-B72C-407D-8375-091F0BFE4BA8}" type="datetimeFigureOut">
              <a:rPr lang="en-US" smtClean="0"/>
              <a:pPr/>
              <a:t>8/23/2014</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8AC527A8-B719-4637-A68F-5C08291B9652}"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B10D7AA-B72C-407D-8375-091F0BFE4BA8}" type="datetimeFigureOut">
              <a:rPr lang="en-US" smtClean="0"/>
              <a:pPr/>
              <a:t>8/23/2014</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8AC527A8-B719-4637-A68F-5C08291B9652}"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EB10D7AA-B72C-407D-8375-091F0BFE4BA8}" type="datetimeFigureOut">
              <a:rPr lang="en-US" smtClean="0"/>
              <a:pPr/>
              <a:t>8/23/2014</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8AC527A8-B719-4637-A68F-5C08291B9652}" type="slidenum">
              <a:rPr lang="en-US" smtClean="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B10D7AA-B72C-407D-8375-091F0BFE4BA8}" type="datetimeFigureOut">
              <a:rPr lang="en-US" smtClean="0"/>
              <a:pPr/>
              <a:t>8/23/2014</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8AC527A8-B719-4637-A68F-5C08291B9652}"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EB10D7AA-B72C-407D-8375-091F0BFE4BA8}" type="datetimeFigureOut">
              <a:rPr lang="en-US" smtClean="0"/>
              <a:pPr/>
              <a:t>8/23/2014</a:t>
            </a:fld>
            <a:endParaRPr lang="en-US" dirty="0"/>
          </a:p>
        </p:txBody>
      </p:sp>
      <p:sp>
        <p:nvSpPr>
          <p:cNvPr id="8" name="7 Marcador de pie de página"/>
          <p:cNvSpPr>
            <a:spLocks noGrp="1"/>
          </p:cNvSpPr>
          <p:nvPr>
            <p:ph type="ftr" sz="quarter" idx="11"/>
          </p:nvPr>
        </p:nvSpPr>
        <p:spPr/>
        <p:txBody>
          <a:bodyPr/>
          <a:lstStyle/>
          <a:p>
            <a:endParaRPr lang="en-US" dirty="0"/>
          </a:p>
        </p:txBody>
      </p:sp>
      <p:sp>
        <p:nvSpPr>
          <p:cNvPr id="9" name="8 Marcador de número de diapositiva"/>
          <p:cNvSpPr>
            <a:spLocks noGrp="1"/>
          </p:cNvSpPr>
          <p:nvPr>
            <p:ph type="sldNum" sz="quarter" idx="12"/>
          </p:nvPr>
        </p:nvSpPr>
        <p:spPr/>
        <p:txBody>
          <a:bodyPr/>
          <a:lstStyle/>
          <a:p>
            <a:fld id="{8AC527A8-B719-4637-A68F-5C08291B9652}"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B10D7AA-B72C-407D-8375-091F0BFE4BA8}" type="datetimeFigureOut">
              <a:rPr lang="en-US" smtClean="0"/>
              <a:pPr/>
              <a:t>8/23/2014</a:t>
            </a:fld>
            <a:endParaRPr lang="en-US" dirty="0"/>
          </a:p>
        </p:txBody>
      </p:sp>
      <p:sp>
        <p:nvSpPr>
          <p:cNvPr id="4" name="3 Marcador de pie de página"/>
          <p:cNvSpPr>
            <a:spLocks noGrp="1"/>
          </p:cNvSpPr>
          <p:nvPr>
            <p:ph type="ftr" sz="quarter" idx="11"/>
          </p:nvPr>
        </p:nvSpPr>
        <p:spPr/>
        <p:txBody>
          <a:bodyPr/>
          <a:lstStyle/>
          <a:p>
            <a:endParaRPr lang="en-US" dirty="0"/>
          </a:p>
        </p:txBody>
      </p:sp>
      <p:sp>
        <p:nvSpPr>
          <p:cNvPr id="5" name="4 Marcador de número de diapositiva"/>
          <p:cNvSpPr>
            <a:spLocks noGrp="1"/>
          </p:cNvSpPr>
          <p:nvPr>
            <p:ph type="sldNum" sz="quarter" idx="12"/>
          </p:nvPr>
        </p:nvSpPr>
        <p:spPr/>
        <p:txBody>
          <a:bodyPr/>
          <a:lstStyle/>
          <a:p>
            <a:fld id="{8AC527A8-B719-4637-A68F-5C08291B9652}"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B10D7AA-B72C-407D-8375-091F0BFE4BA8}" type="datetimeFigureOut">
              <a:rPr lang="en-US" smtClean="0"/>
              <a:pPr/>
              <a:t>8/23/2014</a:t>
            </a:fld>
            <a:endParaRPr lang="en-US" dirty="0"/>
          </a:p>
        </p:txBody>
      </p:sp>
      <p:sp>
        <p:nvSpPr>
          <p:cNvPr id="3" name="2 Marcador de pie de página"/>
          <p:cNvSpPr>
            <a:spLocks noGrp="1"/>
          </p:cNvSpPr>
          <p:nvPr>
            <p:ph type="ftr" sz="quarter" idx="11"/>
          </p:nvPr>
        </p:nvSpPr>
        <p:spPr/>
        <p:txBody>
          <a:bodyPr/>
          <a:lstStyle/>
          <a:p>
            <a:endParaRPr lang="en-US" dirty="0"/>
          </a:p>
        </p:txBody>
      </p:sp>
      <p:sp>
        <p:nvSpPr>
          <p:cNvPr id="4" name="3 Marcador de número de diapositiva"/>
          <p:cNvSpPr>
            <a:spLocks noGrp="1"/>
          </p:cNvSpPr>
          <p:nvPr>
            <p:ph type="sldNum" sz="quarter" idx="12"/>
          </p:nvPr>
        </p:nvSpPr>
        <p:spPr/>
        <p:txBody>
          <a:bodyPr/>
          <a:lstStyle/>
          <a:p>
            <a:fld id="{8AC527A8-B719-4637-A68F-5C08291B9652}"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B10D7AA-B72C-407D-8375-091F0BFE4BA8}" type="datetimeFigureOut">
              <a:rPr lang="en-US" smtClean="0"/>
              <a:pPr/>
              <a:t>8/23/2014</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8AC527A8-B719-4637-A68F-5C08291B9652}"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EB10D7AA-B72C-407D-8375-091F0BFE4BA8}" type="datetimeFigureOut">
              <a:rPr lang="en-US" smtClean="0"/>
              <a:pPr/>
              <a:t>8/23/2014</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a:xfrm>
            <a:off x="8077200" y="6356350"/>
            <a:ext cx="609600" cy="365125"/>
          </a:xfrm>
        </p:spPr>
        <p:txBody>
          <a:bodyPr/>
          <a:lstStyle/>
          <a:p>
            <a:fld id="{8AC527A8-B719-4637-A68F-5C08291B9652}" type="slidenum">
              <a:rPr lang="en-US" smtClean="0"/>
              <a:pPr/>
              <a:t>‹Nº›</a:t>
            </a:fld>
            <a:endParaRPr lang="en-US" dirty="0"/>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horzBrick">
          <a:fgClr>
            <a:schemeClr val="bg1"/>
          </a:fgClr>
          <a:bgClr>
            <a:srgbClr val="FFC000"/>
          </a:bgClr>
        </a:pattFill>
        <a:effectLst/>
      </p:bgPr>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B10D7AA-B72C-407D-8375-091F0BFE4BA8}" type="datetimeFigureOut">
              <a:rPr lang="en-US" smtClean="0"/>
              <a:pPr/>
              <a:t>8/23/2014</a:t>
            </a:fld>
            <a:endParaRPr lang="en-US" dirty="0"/>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AC527A8-B719-4637-A68F-5C08291B9652}" type="slidenum">
              <a:rPr lang="en-US" smtClean="0"/>
              <a:pPr/>
              <a:t>‹Nº›</a:t>
            </a:fld>
            <a:endParaRPr lang="en-US" dirty="0"/>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4.wmf"/><Relationship Id="rId5" Type="http://schemas.openxmlformats.org/officeDocument/2006/relationships/oleObject" Target="../embeddings/oleObject2.bin"/><Relationship Id="rId4" Type="http://schemas.openxmlformats.org/officeDocument/2006/relationships/image" Target="../media/image13.wmf"/></Relationships>
</file>

<file path=ppt/slides/_rels/slide28.xml.rels><?xml version="1.0" encoding="UTF-8" standalone="yes"?>
<Relationships xmlns="http://schemas.openxmlformats.org/package/2006/relationships"><Relationship Id="rId8" Type="http://schemas.openxmlformats.org/officeDocument/2006/relationships/image" Target="../media/image16.wmf"/><Relationship Id="rId13"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18.wmf"/><Relationship Id="rId2" Type="http://schemas.openxmlformats.org/officeDocument/2006/relationships/slideLayout" Target="../slideLayouts/slideLayout2.xml"/><Relationship Id="rId16" Type="http://schemas.openxmlformats.org/officeDocument/2006/relationships/image" Target="../media/image20.wmf"/><Relationship Id="rId1" Type="http://schemas.openxmlformats.org/officeDocument/2006/relationships/vmlDrawing" Target="../drawings/vmlDrawing2.vml"/><Relationship Id="rId6" Type="http://schemas.openxmlformats.org/officeDocument/2006/relationships/image" Target="../media/image15.wmf"/><Relationship Id="rId11" Type="http://schemas.openxmlformats.org/officeDocument/2006/relationships/oleObject" Target="../embeddings/oleObject7.bin"/><Relationship Id="rId5" Type="http://schemas.openxmlformats.org/officeDocument/2006/relationships/oleObject" Target="../embeddings/oleObject4.bin"/><Relationship Id="rId15" Type="http://schemas.openxmlformats.org/officeDocument/2006/relationships/oleObject" Target="../embeddings/oleObject9.bin"/><Relationship Id="rId10" Type="http://schemas.openxmlformats.org/officeDocument/2006/relationships/image" Target="../media/image17.wmf"/><Relationship Id="rId4" Type="http://schemas.openxmlformats.org/officeDocument/2006/relationships/image" Target="../media/image13.wmf"/><Relationship Id="rId9" Type="http://schemas.openxmlformats.org/officeDocument/2006/relationships/oleObject" Target="../embeddings/oleObject6.bin"/><Relationship Id="rId14" Type="http://schemas.openxmlformats.org/officeDocument/2006/relationships/image" Target="../media/image19.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Rectángulo"/>
          <p:cNvSpPr/>
          <p:nvPr/>
        </p:nvSpPr>
        <p:spPr>
          <a:xfrm>
            <a:off x="130097" y="1346848"/>
            <a:ext cx="8513869" cy="3939540"/>
          </a:xfrm>
          <a:prstGeom prst="rect">
            <a:avLst/>
          </a:prstGeom>
          <a:noFill/>
        </p:spPr>
        <p:txBody>
          <a:bodyPr wrap="none" lIns="91440" tIns="45720" rIns="91440" bIns="45720">
            <a:spAutoFit/>
          </a:bodyPr>
          <a:lstStyle/>
          <a:p>
            <a:pPr algn="ctr"/>
            <a:r>
              <a:rPr lang="es-ES" sz="125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latin typeface="Blackadder ITC" pitchFamily="82" charset="0"/>
              </a:rPr>
              <a:t>Funciones </a:t>
            </a:r>
          </a:p>
          <a:p>
            <a:pPr algn="ctr"/>
            <a:r>
              <a:rPr lang="es-ES" sz="125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latin typeface="Blackadder ITC" pitchFamily="82" charset="0"/>
              </a:rPr>
              <a:t>Trigonométricas</a:t>
            </a:r>
            <a:endParaRPr lang="es-ES" sz="125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latin typeface="Blackadder ITC"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Rectángulo"/>
          <p:cNvSpPr/>
          <p:nvPr/>
        </p:nvSpPr>
        <p:spPr>
          <a:xfrm>
            <a:off x="500034" y="142852"/>
            <a:ext cx="8501122" cy="3539430"/>
          </a:xfrm>
          <a:prstGeom prst="rect">
            <a:avLst/>
          </a:prstGeom>
        </p:spPr>
        <p:txBody>
          <a:bodyPr wrap="square">
            <a:spAutoFit/>
          </a:bodyPr>
          <a:lstStyle/>
          <a:p>
            <a:pPr algn="just">
              <a:buFont typeface="Wingdings" pitchFamily="2" charset="2"/>
              <a:buChar char="ü"/>
            </a:pPr>
            <a:r>
              <a:rPr lang="es-ES" sz="2800" dirty="0" smtClean="0">
                <a:latin typeface="Berlin Sans FB" pitchFamily="34" charset="0"/>
              </a:rPr>
              <a:t>COTANGENTE: Es la razón entre la abscisa y la ordenada.</a:t>
            </a:r>
          </a:p>
          <a:p>
            <a:pPr algn="just">
              <a:buFont typeface="Wingdings" pitchFamily="2" charset="2"/>
              <a:buChar char="ü"/>
            </a:pPr>
            <a:endParaRPr lang="es-ES" sz="2800" dirty="0" smtClean="0">
              <a:solidFill>
                <a:schemeClr val="accent1">
                  <a:lumMod val="60000"/>
                  <a:lumOff val="40000"/>
                </a:schemeClr>
              </a:solidFill>
              <a:latin typeface="Berlin Sans FB" pitchFamily="34" charset="0"/>
            </a:endParaRPr>
          </a:p>
          <a:p>
            <a:pPr algn="just">
              <a:buFont typeface="Wingdings" pitchFamily="2" charset="2"/>
              <a:buChar char="ü"/>
            </a:pPr>
            <a:r>
              <a:rPr lang="es-ES" sz="2800" dirty="0" smtClean="0">
                <a:latin typeface="Berlin Sans FB" pitchFamily="34" charset="0"/>
              </a:rPr>
              <a:t>SECANTE: Es la razón entre la distancia al origen y la abscisa.</a:t>
            </a:r>
          </a:p>
          <a:p>
            <a:pPr algn="just">
              <a:buFont typeface="Wingdings" pitchFamily="2" charset="2"/>
              <a:buChar char="ü"/>
            </a:pPr>
            <a:endParaRPr lang="es-ES" sz="2800" dirty="0" smtClean="0">
              <a:solidFill>
                <a:schemeClr val="accent1">
                  <a:lumMod val="60000"/>
                  <a:lumOff val="40000"/>
                </a:schemeClr>
              </a:solidFill>
              <a:latin typeface="Berlin Sans FB" pitchFamily="34" charset="0"/>
            </a:endParaRPr>
          </a:p>
          <a:p>
            <a:pPr algn="just">
              <a:buFont typeface="Wingdings" pitchFamily="2" charset="2"/>
              <a:buChar char="ü"/>
            </a:pPr>
            <a:r>
              <a:rPr lang="es-ES" sz="2800" dirty="0" smtClean="0">
                <a:latin typeface="Berlin Sans FB" pitchFamily="34" charset="0"/>
              </a:rPr>
              <a:t>COSECANTE: Es la razón entre la distancia al origen y la ordenada.</a:t>
            </a:r>
          </a:p>
        </p:txBody>
      </p:sp>
      <p:pic>
        <p:nvPicPr>
          <p:cNvPr id="131073" name="Picture 1"/>
          <p:cNvPicPr>
            <a:picLocks noChangeAspect="1" noChangeArrowheads="1"/>
          </p:cNvPicPr>
          <p:nvPr/>
        </p:nvPicPr>
        <p:blipFill>
          <a:blip r:embed="rId2"/>
          <a:srcRect/>
          <a:stretch>
            <a:fillRect/>
          </a:stretch>
        </p:blipFill>
        <p:spPr bwMode="auto">
          <a:xfrm>
            <a:off x="3286116" y="4143380"/>
            <a:ext cx="2784497" cy="2462217"/>
          </a:xfrm>
          <a:prstGeom prst="rect">
            <a:avLst/>
          </a:prstGeom>
          <a:noFill/>
          <a:ln w="9525">
            <a:noFill/>
            <a:miter lim="800000"/>
            <a:headEnd/>
            <a:tailEnd/>
          </a:ln>
          <a:effectLst/>
        </p:spPr>
      </p:pic>
      <p:sp>
        <p:nvSpPr>
          <p:cNvPr id="6" name="5 CuadroTexto"/>
          <p:cNvSpPr txBox="1"/>
          <p:nvPr/>
        </p:nvSpPr>
        <p:spPr>
          <a:xfrm>
            <a:off x="3786182" y="4059800"/>
            <a:ext cx="928694" cy="369332"/>
          </a:xfrm>
          <a:prstGeom prst="rect">
            <a:avLst/>
          </a:prstGeom>
          <a:noFill/>
        </p:spPr>
        <p:txBody>
          <a:bodyPr wrap="square" rtlCol="0">
            <a:spAutoFit/>
          </a:bodyPr>
          <a:lstStyle/>
          <a:p>
            <a:r>
              <a:rPr lang="es-ES" dirty="0">
                <a:solidFill>
                  <a:schemeClr val="accent1">
                    <a:lumMod val="60000"/>
                    <a:lumOff val="40000"/>
                  </a:schemeClr>
                </a:solidFill>
              </a:rPr>
              <a:t>Y</a:t>
            </a:r>
            <a:endParaRPr lang="en-US" dirty="0">
              <a:solidFill>
                <a:schemeClr val="accent1">
                  <a:lumMod val="60000"/>
                  <a:lumOff val="40000"/>
                </a:schemeClr>
              </a:solidFill>
            </a:endParaRPr>
          </a:p>
        </p:txBody>
      </p:sp>
      <p:sp>
        <p:nvSpPr>
          <p:cNvPr id="7" name="6 CuadroTexto"/>
          <p:cNvSpPr txBox="1"/>
          <p:nvPr/>
        </p:nvSpPr>
        <p:spPr>
          <a:xfrm>
            <a:off x="5572132" y="6274378"/>
            <a:ext cx="928694" cy="369332"/>
          </a:xfrm>
          <a:prstGeom prst="rect">
            <a:avLst/>
          </a:prstGeom>
          <a:noFill/>
        </p:spPr>
        <p:txBody>
          <a:bodyPr wrap="square" rtlCol="0">
            <a:spAutoFit/>
          </a:bodyPr>
          <a:lstStyle/>
          <a:p>
            <a:r>
              <a:rPr lang="es-ES" dirty="0" smtClean="0">
                <a:solidFill>
                  <a:schemeClr val="accent1">
                    <a:lumMod val="60000"/>
                    <a:lumOff val="40000"/>
                  </a:schemeClr>
                </a:solidFill>
              </a:rPr>
              <a:t>X</a:t>
            </a:r>
            <a:endParaRPr lang="en-US" dirty="0">
              <a:solidFill>
                <a:schemeClr val="accent1">
                  <a:lumMod val="60000"/>
                  <a:lumOff val="40000"/>
                </a:schemeClr>
              </a:solidFill>
            </a:endParaRPr>
          </a:p>
        </p:txBody>
      </p:sp>
      <p:sp>
        <p:nvSpPr>
          <p:cNvPr id="8" name="7 CuadroTexto"/>
          <p:cNvSpPr txBox="1"/>
          <p:nvPr/>
        </p:nvSpPr>
        <p:spPr>
          <a:xfrm>
            <a:off x="4714876" y="6286520"/>
            <a:ext cx="928694" cy="369332"/>
          </a:xfrm>
          <a:prstGeom prst="rect">
            <a:avLst/>
          </a:prstGeom>
          <a:noFill/>
        </p:spPr>
        <p:txBody>
          <a:bodyPr wrap="square" rtlCol="0">
            <a:spAutoFit/>
          </a:bodyPr>
          <a:lstStyle/>
          <a:p>
            <a:r>
              <a:rPr lang="es-ES" dirty="0" smtClean="0"/>
              <a:t>5</a:t>
            </a:r>
            <a:endParaRPr lang="en-US" dirty="0"/>
          </a:p>
        </p:txBody>
      </p:sp>
      <p:sp>
        <p:nvSpPr>
          <p:cNvPr id="9" name="8 CuadroTexto"/>
          <p:cNvSpPr txBox="1"/>
          <p:nvPr/>
        </p:nvSpPr>
        <p:spPr>
          <a:xfrm>
            <a:off x="3357554" y="4357694"/>
            <a:ext cx="928694" cy="369332"/>
          </a:xfrm>
          <a:prstGeom prst="rect">
            <a:avLst/>
          </a:prstGeom>
          <a:noFill/>
        </p:spPr>
        <p:txBody>
          <a:bodyPr wrap="square" rtlCol="0">
            <a:spAutoFit/>
          </a:bodyPr>
          <a:lstStyle/>
          <a:p>
            <a:r>
              <a:rPr lang="es-ES" dirty="0" smtClean="0">
                <a:solidFill>
                  <a:schemeClr val="accent1">
                    <a:lumMod val="60000"/>
                    <a:lumOff val="40000"/>
                  </a:schemeClr>
                </a:solidFill>
              </a:rPr>
              <a:t>6</a:t>
            </a:r>
            <a:endParaRPr lang="en-US" dirty="0">
              <a:solidFill>
                <a:schemeClr val="accent1">
                  <a:lumMod val="60000"/>
                  <a:lumOff val="40000"/>
                </a:schemeClr>
              </a:solidFill>
            </a:endParaRPr>
          </a:p>
        </p:txBody>
      </p:sp>
      <p:sp>
        <p:nvSpPr>
          <p:cNvPr id="10" name="9 CuadroTexto"/>
          <p:cNvSpPr txBox="1"/>
          <p:nvPr/>
        </p:nvSpPr>
        <p:spPr>
          <a:xfrm>
            <a:off x="4286248" y="5845750"/>
            <a:ext cx="928694" cy="369332"/>
          </a:xfrm>
          <a:prstGeom prst="rect">
            <a:avLst/>
          </a:prstGeom>
          <a:noFill/>
        </p:spPr>
        <p:txBody>
          <a:bodyPr wrap="square" rtlCol="0">
            <a:spAutoFit/>
          </a:bodyPr>
          <a:lstStyle/>
          <a:p>
            <a:r>
              <a:rPr lang="es-ES" dirty="0" smtClean="0">
                <a:solidFill>
                  <a:schemeClr val="accent1">
                    <a:lumMod val="60000"/>
                    <a:lumOff val="40000"/>
                  </a:schemeClr>
                </a:solidFill>
              </a:rPr>
              <a:t>X</a:t>
            </a:r>
            <a:endParaRPr lang="en-US" dirty="0">
              <a:solidFill>
                <a:schemeClr val="accent1">
                  <a:lumMod val="60000"/>
                  <a:lumOff val="4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Rectángulo"/>
          <p:cNvSpPr/>
          <p:nvPr/>
        </p:nvSpPr>
        <p:spPr>
          <a:xfrm>
            <a:off x="357158" y="285728"/>
            <a:ext cx="8786842" cy="6247864"/>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6000" b="1"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Circulo Trigonométrico</a:t>
            </a:r>
          </a:p>
          <a:p>
            <a:pPr algn="ctr"/>
            <a:r>
              <a:rPr lang="es-ES" sz="6000" b="1" cap="none"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Y líneas </a:t>
            </a:r>
            <a:r>
              <a:rPr lang="es-ES" sz="6000" b="1"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Trigonométricas</a:t>
            </a:r>
          </a:p>
          <a:p>
            <a:pPr algn="ctr"/>
            <a:endParaRPr lang="es-ES" sz="6000" b="1" cap="none" spc="150" dirty="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endParaRPr>
          </a:p>
          <a:p>
            <a:pPr algn="ctr">
              <a:buFont typeface="Arial" pitchFamily="34" charset="0"/>
              <a:buChar char="•"/>
            </a:pPr>
            <a:r>
              <a:rPr lang="es-ES" sz="4000" b="1"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Las funciones trigonométricas del Angulo (90º - a).</a:t>
            </a:r>
          </a:p>
          <a:p>
            <a:pPr algn="ctr">
              <a:buFont typeface="Arial" pitchFamily="34" charset="0"/>
              <a:buChar char="•"/>
            </a:pPr>
            <a:r>
              <a:rPr lang="es-ES" sz="4000" b="1"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Las funciones trigonométricas del Angulo ( - a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CuadroTexto"/>
          <p:cNvSpPr txBox="1"/>
          <p:nvPr/>
        </p:nvSpPr>
        <p:spPr>
          <a:xfrm>
            <a:off x="428596" y="285728"/>
            <a:ext cx="8501122" cy="2954655"/>
          </a:xfrm>
          <a:prstGeom prst="rect">
            <a:avLst/>
          </a:prstGeom>
          <a:noFill/>
        </p:spPr>
        <p:txBody>
          <a:bodyPr wrap="square" rtlCol="0">
            <a:spAutoFit/>
          </a:bodyPr>
          <a:lstStyle/>
          <a:p>
            <a:pPr algn="just"/>
            <a:r>
              <a:rPr lang="es-ES" sz="2800" dirty="0" smtClean="0">
                <a:solidFill>
                  <a:schemeClr val="accent1">
                    <a:lumMod val="60000"/>
                    <a:lumOff val="40000"/>
                  </a:schemeClr>
                </a:solidFill>
                <a:latin typeface="Berlin Sans FB Demi" pitchFamily="34" charset="0"/>
              </a:rPr>
              <a:t>Circulo trigonométrico y líneas trigonométricas.</a:t>
            </a:r>
          </a:p>
          <a:p>
            <a:pPr algn="just"/>
            <a:endParaRPr lang="es-ES" dirty="0" smtClean="0">
              <a:solidFill>
                <a:schemeClr val="accent1">
                  <a:lumMod val="60000"/>
                  <a:lumOff val="40000"/>
                </a:schemeClr>
              </a:solidFill>
              <a:latin typeface="Baskerville Old Face" pitchFamily="18" charset="0"/>
            </a:endParaRPr>
          </a:p>
          <a:p>
            <a:pPr algn="just"/>
            <a:r>
              <a:rPr lang="es-ES" sz="2800" dirty="0" smtClean="0">
                <a:latin typeface="Berlin Sans FB" pitchFamily="34" charset="0"/>
              </a:rPr>
              <a:t>Se define como aquel cuyo radio equivale a la unidad. Si se traza un circulo trigonométrico en un sistema de coordenadas cartesianas y se representan algunos puntos y rectas en el mismo tal y como se muestra en la figura.</a:t>
            </a:r>
            <a:endParaRPr lang="en-US" sz="2800" dirty="0">
              <a:latin typeface="Berlin Sans FB" pitchFamily="34" charset="0"/>
            </a:endParaRPr>
          </a:p>
        </p:txBody>
      </p:sp>
      <p:pic>
        <p:nvPicPr>
          <p:cNvPr id="129026" name="Picture 2"/>
          <p:cNvPicPr>
            <a:picLocks noChangeAspect="1" noChangeArrowheads="1"/>
          </p:cNvPicPr>
          <p:nvPr/>
        </p:nvPicPr>
        <p:blipFill>
          <a:blip r:embed="rId2"/>
          <a:srcRect/>
          <a:stretch>
            <a:fillRect/>
          </a:stretch>
        </p:blipFill>
        <p:spPr bwMode="auto">
          <a:xfrm>
            <a:off x="2285984" y="3500438"/>
            <a:ext cx="3214710" cy="3017730"/>
          </a:xfrm>
          <a:prstGeom prst="rect">
            <a:avLst/>
          </a:prstGeom>
          <a:noFill/>
          <a:ln w="9525">
            <a:noFill/>
            <a:miter lim="800000"/>
            <a:headEnd/>
            <a:tailEnd/>
          </a:ln>
          <a:effectLst/>
        </p:spPr>
      </p:pic>
      <p:sp>
        <p:nvSpPr>
          <p:cNvPr id="6" name="5 CuadroTexto"/>
          <p:cNvSpPr txBox="1"/>
          <p:nvPr/>
        </p:nvSpPr>
        <p:spPr>
          <a:xfrm>
            <a:off x="2928926" y="5429264"/>
            <a:ext cx="928694" cy="369332"/>
          </a:xfrm>
          <a:prstGeom prst="rect">
            <a:avLst/>
          </a:prstGeom>
          <a:noFill/>
        </p:spPr>
        <p:txBody>
          <a:bodyPr wrap="square" rtlCol="0">
            <a:spAutoFit/>
          </a:bodyPr>
          <a:lstStyle/>
          <a:p>
            <a:r>
              <a:rPr lang="es-ES" dirty="0" smtClean="0">
                <a:solidFill>
                  <a:schemeClr val="accent1">
                    <a:lumMod val="60000"/>
                    <a:lumOff val="40000"/>
                  </a:schemeClr>
                </a:solidFill>
              </a:rPr>
              <a:t>0</a:t>
            </a:r>
            <a:endParaRPr lang="en-US" dirty="0">
              <a:solidFill>
                <a:schemeClr val="accent1">
                  <a:lumMod val="60000"/>
                  <a:lumOff val="40000"/>
                </a:schemeClr>
              </a:solidFill>
            </a:endParaRPr>
          </a:p>
        </p:txBody>
      </p:sp>
      <p:sp>
        <p:nvSpPr>
          <p:cNvPr id="8" name="7 CuadroTexto"/>
          <p:cNvSpPr txBox="1"/>
          <p:nvPr/>
        </p:nvSpPr>
        <p:spPr>
          <a:xfrm>
            <a:off x="3500430" y="5143512"/>
            <a:ext cx="928694" cy="369332"/>
          </a:xfrm>
          <a:prstGeom prst="rect">
            <a:avLst/>
          </a:prstGeom>
          <a:noFill/>
        </p:spPr>
        <p:txBody>
          <a:bodyPr wrap="square" rtlCol="0">
            <a:spAutoFit/>
          </a:bodyPr>
          <a:lstStyle/>
          <a:p>
            <a:r>
              <a:rPr lang="es-ES" dirty="0" smtClean="0">
                <a:solidFill>
                  <a:schemeClr val="accent1">
                    <a:lumMod val="60000"/>
                    <a:lumOff val="40000"/>
                  </a:schemeClr>
                </a:solidFill>
              </a:rPr>
              <a:t>a</a:t>
            </a:r>
            <a:endParaRPr lang="en-US" dirty="0">
              <a:solidFill>
                <a:schemeClr val="accent1">
                  <a:lumMod val="60000"/>
                  <a:lumOff val="40000"/>
                </a:schemeClr>
              </a:solidFill>
            </a:endParaRPr>
          </a:p>
        </p:txBody>
      </p:sp>
      <p:sp>
        <p:nvSpPr>
          <p:cNvPr id="9" name="8 CuadroTexto"/>
          <p:cNvSpPr txBox="1"/>
          <p:nvPr/>
        </p:nvSpPr>
        <p:spPr>
          <a:xfrm>
            <a:off x="3857620" y="5429264"/>
            <a:ext cx="1928826" cy="307777"/>
          </a:xfrm>
          <a:prstGeom prst="rect">
            <a:avLst/>
          </a:prstGeom>
          <a:noFill/>
        </p:spPr>
        <p:txBody>
          <a:bodyPr wrap="square" rtlCol="0">
            <a:spAutoFit/>
          </a:bodyPr>
          <a:lstStyle/>
          <a:p>
            <a:r>
              <a:rPr lang="es-ES" sz="1400" dirty="0" smtClean="0">
                <a:solidFill>
                  <a:schemeClr val="accent1">
                    <a:lumMod val="60000"/>
                    <a:lumOff val="40000"/>
                  </a:schemeClr>
                </a:solidFill>
              </a:rPr>
              <a:t>D    C             S         X      </a:t>
            </a:r>
            <a:endParaRPr lang="en-US" sz="1400" dirty="0">
              <a:solidFill>
                <a:schemeClr val="accent1">
                  <a:lumMod val="60000"/>
                  <a:lumOff val="40000"/>
                </a:schemeClr>
              </a:solidFill>
            </a:endParaRPr>
          </a:p>
        </p:txBody>
      </p:sp>
      <p:sp>
        <p:nvSpPr>
          <p:cNvPr id="10" name="9 CuadroTexto"/>
          <p:cNvSpPr txBox="1"/>
          <p:nvPr/>
        </p:nvSpPr>
        <p:spPr>
          <a:xfrm>
            <a:off x="3786182" y="4643446"/>
            <a:ext cx="928694" cy="369332"/>
          </a:xfrm>
          <a:prstGeom prst="rect">
            <a:avLst/>
          </a:prstGeom>
          <a:noFill/>
        </p:spPr>
        <p:txBody>
          <a:bodyPr wrap="square" rtlCol="0">
            <a:spAutoFit/>
          </a:bodyPr>
          <a:lstStyle/>
          <a:p>
            <a:r>
              <a:rPr lang="es-ES" dirty="0">
                <a:solidFill>
                  <a:schemeClr val="accent1">
                    <a:lumMod val="60000"/>
                    <a:lumOff val="40000"/>
                  </a:schemeClr>
                </a:solidFill>
              </a:rPr>
              <a:t>B</a:t>
            </a:r>
            <a:endParaRPr lang="en-US" dirty="0">
              <a:solidFill>
                <a:schemeClr val="accent1">
                  <a:lumMod val="60000"/>
                  <a:lumOff val="40000"/>
                </a:schemeClr>
              </a:solidFill>
            </a:endParaRPr>
          </a:p>
        </p:txBody>
      </p:sp>
      <p:sp>
        <p:nvSpPr>
          <p:cNvPr id="11" name="10 CuadroTexto"/>
          <p:cNvSpPr txBox="1"/>
          <p:nvPr/>
        </p:nvSpPr>
        <p:spPr>
          <a:xfrm>
            <a:off x="4000496" y="4429132"/>
            <a:ext cx="928694" cy="369332"/>
          </a:xfrm>
          <a:prstGeom prst="rect">
            <a:avLst/>
          </a:prstGeom>
          <a:noFill/>
        </p:spPr>
        <p:txBody>
          <a:bodyPr wrap="square" rtlCol="0">
            <a:spAutoFit/>
          </a:bodyPr>
          <a:lstStyle/>
          <a:p>
            <a:r>
              <a:rPr lang="es-ES" dirty="0">
                <a:solidFill>
                  <a:schemeClr val="accent1">
                    <a:lumMod val="60000"/>
                    <a:lumOff val="40000"/>
                  </a:schemeClr>
                </a:solidFill>
              </a:rPr>
              <a:t>T</a:t>
            </a:r>
            <a:endParaRPr lang="en-US" dirty="0">
              <a:solidFill>
                <a:schemeClr val="accent1">
                  <a:lumMod val="60000"/>
                  <a:lumOff val="40000"/>
                </a:schemeClr>
              </a:solidFill>
            </a:endParaRPr>
          </a:p>
        </p:txBody>
      </p:sp>
      <p:sp>
        <p:nvSpPr>
          <p:cNvPr id="12" name="11 CuadroTexto"/>
          <p:cNvSpPr txBox="1"/>
          <p:nvPr/>
        </p:nvSpPr>
        <p:spPr>
          <a:xfrm>
            <a:off x="4643438" y="3988362"/>
            <a:ext cx="928694" cy="369332"/>
          </a:xfrm>
          <a:prstGeom prst="rect">
            <a:avLst/>
          </a:prstGeom>
          <a:noFill/>
        </p:spPr>
        <p:txBody>
          <a:bodyPr wrap="square" rtlCol="0">
            <a:spAutoFit/>
          </a:bodyPr>
          <a:lstStyle/>
          <a:p>
            <a:r>
              <a:rPr lang="es-ES" dirty="0">
                <a:solidFill>
                  <a:schemeClr val="accent1">
                    <a:lumMod val="60000"/>
                    <a:lumOff val="40000"/>
                  </a:schemeClr>
                </a:solidFill>
              </a:rPr>
              <a:t>R</a:t>
            </a:r>
            <a:endParaRPr lang="en-US" dirty="0">
              <a:solidFill>
                <a:schemeClr val="accent1">
                  <a:lumMod val="60000"/>
                  <a:lumOff val="40000"/>
                </a:schemeClr>
              </a:solidFill>
            </a:endParaRPr>
          </a:p>
        </p:txBody>
      </p:sp>
      <p:sp>
        <p:nvSpPr>
          <p:cNvPr id="13" name="12 CuadroTexto"/>
          <p:cNvSpPr txBox="1"/>
          <p:nvPr/>
        </p:nvSpPr>
        <p:spPr>
          <a:xfrm>
            <a:off x="5143504" y="4000504"/>
            <a:ext cx="928694" cy="369332"/>
          </a:xfrm>
          <a:prstGeom prst="rect">
            <a:avLst/>
          </a:prstGeom>
          <a:noFill/>
        </p:spPr>
        <p:txBody>
          <a:bodyPr wrap="square" rtlCol="0">
            <a:spAutoFit/>
          </a:bodyPr>
          <a:lstStyle/>
          <a:p>
            <a:r>
              <a:rPr lang="es-ES" dirty="0">
                <a:solidFill>
                  <a:schemeClr val="accent1">
                    <a:lumMod val="60000"/>
                    <a:lumOff val="40000"/>
                  </a:schemeClr>
                </a:solidFill>
              </a:rPr>
              <a:t>M</a:t>
            </a:r>
            <a:endParaRPr lang="en-US" dirty="0">
              <a:solidFill>
                <a:schemeClr val="accent1">
                  <a:lumMod val="60000"/>
                  <a:lumOff val="40000"/>
                </a:schemeClr>
              </a:solidFill>
            </a:endParaRPr>
          </a:p>
        </p:txBody>
      </p:sp>
      <p:sp>
        <p:nvSpPr>
          <p:cNvPr id="14" name="13 CuadroTexto"/>
          <p:cNvSpPr txBox="1"/>
          <p:nvPr/>
        </p:nvSpPr>
        <p:spPr>
          <a:xfrm>
            <a:off x="3143240" y="4000504"/>
            <a:ext cx="928694" cy="369332"/>
          </a:xfrm>
          <a:prstGeom prst="rect">
            <a:avLst/>
          </a:prstGeom>
          <a:noFill/>
        </p:spPr>
        <p:txBody>
          <a:bodyPr wrap="square" rtlCol="0">
            <a:spAutoFit/>
          </a:bodyPr>
          <a:lstStyle/>
          <a:p>
            <a:r>
              <a:rPr lang="es-ES" dirty="0">
                <a:solidFill>
                  <a:schemeClr val="accent1">
                    <a:lumMod val="60000"/>
                    <a:lumOff val="40000"/>
                  </a:schemeClr>
                </a:solidFill>
              </a:rPr>
              <a:t>A</a:t>
            </a:r>
            <a:endParaRPr lang="en-US" dirty="0">
              <a:solidFill>
                <a:schemeClr val="accent1">
                  <a:lumMod val="60000"/>
                  <a:lumOff val="40000"/>
                </a:schemeClr>
              </a:solidFill>
            </a:endParaRPr>
          </a:p>
        </p:txBody>
      </p:sp>
      <p:sp>
        <p:nvSpPr>
          <p:cNvPr id="15" name="14 CuadroTexto"/>
          <p:cNvSpPr txBox="1"/>
          <p:nvPr/>
        </p:nvSpPr>
        <p:spPr>
          <a:xfrm>
            <a:off x="3143240" y="3702610"/>
            <a:ext cx="928694" cy="369332"/>
          </a:xfrm>
          <a:prstGeom prst="rect">
            <a:avLst/>
          </a:prstGeom>
          <a:noFill/>
        </p:spPr>
        <p:txBody>
          <a:bodyPr wrap="square" rtlCol="0">
            <a:spAutoFit/>
          </a:bodyPr>
          <a:lstStyle/>
          <a:p>
            <a:r>
              <a:rPr lang="es-ES" dirty="0">
                <a:solidFill>
                  <a:schemeClr val="accent1">
                    <a:lumMod val="60000"/>
                    <a:lumOff val="40000"/>
                  </a:schemeClr>
                </a:solidFill>
              </a:rPr>
              <a:t>Y</a:t>
            </a:r>
            <a:endParaRPr lang="en-US" dirty="0">
              <a:solidFill>
                <a:schemeClr val="accent1">
                  <a:lumMod val="60000"/>
                  <a:lumOff val="4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CuadroTexto"/>
          <p:cNvSpPr txBox="1"/>
          <p:nvPr/>
        </p:nvSpPr>
        <p:spPr>
          <a:xfrm>
            <a:off x="428596" y="285728"/>
            <a:ext cx="8501122" cy="6524863"/>
          </a:xfrm>
          <a:prstGeom prst="rect">
            <a:avLst/>
          </a:prstGeom>
          <a:noFill/>
        </p:spPr>
        <p:txBody>
          <a:bodyPr wrap="square" rtlCol="0">
            <a:spAutoFit/>
          </a:bodyPr>
          <a:lstStyle/>
          <a:p>
            <a:pPr algn="ctr">
              <a:buFont typeface="Arial" pitchFamily="34" charset="0"/>
              <a:buChar char="•"/>
            </a:pPr>
            <a:r>
              <a:rPr lang="es-ES" sz="3200" b="1" spc="150" dirty="0" smtClean="0">
                <a:ln w="11430"/>
                <a:solidFill>
                  <a:schemeClr val="accent1">
                    <a:lumMod val="60000"/>
                    <a:lumOff val="40000"/>
                  </a:schemeClr>
                </a:solidFill>
                <a:effectLst>
                  <a:outerShdw blurRad="25400" algn="tl" rotWithShape="0">
                    <a:srgbClr val="000000">
                      <a:alpha val="43000"/>
                    </a:srgbClr>
                  </a:outerShdw>
                </a:effectLst>
                <a:latin typeface="Berlin Sans FB Demi" pitchFamily="34" charset="0"/>
              </a:rPr>
              <a:t>Las funciones trigonométricas del Angulo (90º - a).</a:t>
            </a:r>
          </a:p>
          <a:p>
            <a:pPr algn="just"/>
            <a:endParaRPr lang="es-ES" dirty="0" smtClean="0">
              <a:solidFill>
                <a:schemeClr val="accent1">
                  <a:lumMod val="60000"/>
                  <a:lumOff val="40000"/>
                </a:schemeClr>
              </a:solidFill>
              <a:latin typeface="Baskerville Old Face" pitchFamily="18" charset="0"/>
            </a:endParaRPr>
          </a:p>
          <a:p>
            <a:pPr algn="just"/>
            <a:endParaRPr lang="es-ES" sz="2800" dirty="0" smtClean="0">
              <a:solidFill>
                <a:schemeClr val="accent1">
                  <a:lumMod val="60000"/>
                  <a:lumOff val="40000"/>
                </a:schemeClr>
              </a:solidFill>
              <a:latin typeface="Baskerville Old Face" pitchFamily="18" charset="0"/>
            </a:endParaRPr>
          </a:p>
          <a:p>
            <a:pPr algn="just"/>
            <a:endParaRPr lang="es-ES" sz="2800" dirty="0">
              <a:solidFill>
                <a:schemeClr val="accent1">
                  <a:lumMod val="60000"/>
                  <a:lumOff val="40000"/>
                </a:schemeClr>
              </a:solidFill>
              <a:latin typeface="Baskerville Old Face" pitchFamily="18" charset="0"/>
            </a:endParaRPr>
          </a:p>
          <a:p>
            <a:pPr algn="just"/>
            <a:endParaRPr lang="es-ES" sz="2800" dirty="0" smtClean="0">
              <a:solidFill>
                <a:schemeClr val="accent1">
                  <a:lumMod val="60000"/>
                  <a:lumOff val="40000"/>
                </a:schemeClr>
              </a:solidFill>
              <a:latin typeface="Baskerville Old Face" pitchFamily="18" charset="0"/>
            </a:endParaRPr>
          </a:p>
          <a:p>
            <a:pPr algn="just"/>
            <a:endParaRPr lang="es-ES" sz="2800" dirty="0">
              <a:solidFill>
                <a:schemeClr val="accent1">
                  <a:lumMod val="60000"/>
                  <a:lumOff val="40000"/>
                </a:schemeClr>
              </a:solidFill>
              <a:latin typeface="Baskerville Old Face" pitchFamily="18" charset="0"/>
            </a:endParaRPr>
          </a:p>
          <a:p>
            <a:pPr algn="just"/>
            <a:endParaRPr lang="es-ES" sz="2800" dirty="0" smtClean="0">
              <a:solidFill>
                <a:schemeClr val="accent1">
                  <a:lumMod val="60000"/>
                  <a:lumOff val="40000"/>
                </a:schemeClr>
              </a:solidFill>
              <a:latin typeface="Baskerville Old Face" pitchFamily="18" charset="0"/>
            </a:endParaRPr>
          </a:p>
          <a:p>
            <a:pPr algn="just"/>
            <a:endParaRPr lang="es-ES" sz="2800" dirty="0">
              <a:solidFill>
                <a:schemeClr val="accent1">
                  <a:lumMod val="60000"/>
                  <a:lumOff val="40000"/>
                </a:schemeClr>
              </a:solidFill>
              <a:latin typeface="Baskerville Old Face" pitchFamily="18" charset="0"/>
            </a:endParaRPr>
          </a:p>
          <a:p>
            <a:pPr algn="just"/>
            <a:endParaRPr lang="es-ES" sz="2800" dirty="0" smtClean="0">
              <a:solidFill>
                <a:schemeClr val="accent1">
                  <a:lumMod val="60000"/>
                  <a:lumOff val="40000"/>
                </a:schemeClr>
              </a:solidFill>
              <a:latin typeface="Baskerville Old Face" pitchFamily="18" charset="0"/>
            </a:endParaRPr>
          </a:p>
          <a:p>
            <a:pPr algn="just"/>
            <a:endParaRPr lang="es-ES" sz="2800" dirty="0">
              <a:solidFill>
                <a:schemeClr val="accent1">
                  <a:lumMod val="60000"/>
                  <a:lumOff val="40000"/>
                </a:schemeClr>
              </a:solidFill>
              <a:latin typeface="Baskerville Old Face" pitchFamily="18" charset="0"/>
            </a:endParaRPr>
          </a:p>
          <a:p>
            <a:pPr algn="just"/>
            <a:r>
              <a:rPr lang="es-ES" sz="2800" dirty="0" smtClean="0">
                <a:latin typeface="Berlin Sans FB" pitchFamily="34" charset="0"/>
              </a:rPr>
              <a:t>En el circulo trigonométrico que se muestra en la figura  se puede observar que los triángulos rectángulos  BOA y A`OB` son iguales por tener la hipotenusa y un Angulo agudo iguales; es decir, OA = OB = 1 y   BOA =  AO ‘ A ‘</a:t>
            </a:r>
            <a:endParaRPr lang="en-US" sz="2800" dirty="0">
              <a:latin typeface="Berlin Sans FB" pitchFamily="34" charset="0"/>
            </a:endParaRPr>
          </a:p>
        </p:txBody>
      </p:sp>
      <p:pic>
        <p:nvPicPr>
          <p:cNvPr id="128001" name="Picture 1"/>
          <p:cNvPicPr>
            <a:picLocks noChangeAspect="1" noChangeArrowheads="1"/>
          </p:cNvPicPr>
          <p:nvPr/>
        </p:nvPicPr>
        <p:blipFill>
          <a:blip r:embed="rId2"/>
          <a:srcRect/>
          <a:stretch>
            <a:fillRect/>
          </a:stretch>
        </p:blipFill>
        <p:spPr bwMode="auto">
          <a:xfrm>
            <a:off x="2724150" y="1428736"/>
            <a:ext cx="3695700" cy="3524250"/>
          </a:xfrm>
          <a:prstGeom prst="rect">
            <a:avLst/>
          </a:prstGeom>
          <a:noFill/>
          <a:ln w="9525">
            <a:noFill/>
            <a:miter lim="800000"/>
            <a:headEnd/>
            <a:tailEnd/>
          </a:ln>
          <a:effectLst/>
        </p:spPr>
      </p:pic>
      <p:sp>
        <p:nvSpPr>
          <p:cNvPr id="6" name="5 CuadroTexto"/>
          <p:cNvSpPr txBox="1"/>
          <p:nvPr/>
        </p:nvSpPr>
        <p:spPr>
          <a:xfrm>
            <a:off x="4000496" y="3357562"/>
            <a:ext cx="2928958" cy="523220"/>
          </a:xfrm>
          <a:prstGeom prst="rect">
            <a:avLst/>
          </a:prstGeom>
          <a:noFill/>
        </p:spPr>
        <p:txBody>
          <a:bodyPr wrap="square" rtlCol="0">
            <a:spAutoFit/>
          </a:bodyPr>
          <a:lstStyle/>
          <a:p>
            <a:r>
              <a:rPr lang="es-ES" sz="1400" dirty="0" smtClean="0">
                <a:solidFill>
                  <a:schemeClr val="accent1">
                    <a:lumMod val="60000"/>
                    <a:lumOff val="40000"/>
                  </a:schemeClr>
                </a:solidFill>
              </a:rPr>
              <a:t>O            A         B                                </a:t>
            </a:r>
            <a:r>
              <a:rPr lang="es-ES" sz="1400" dirty="0" smtClean="0"/>
              <a:t>X</a:t>
            </a:r>
            <a:endParaRPr lang="en-US" sz="1400" dirty="0"/>
          </a:p>
        </p:txBody>
      </p:sp>
      <p:sp>
        <p:nvSpPr>
          <p:cNvPr id="8" name="7 CuadroTexto"/>
          <p:cNvSpPr txBox="1"/>
          <p:nvPr/>
        </p:nvSpPr>
        <p:spPr>
          <a:xfrm>
            <a:off x="4500562" y="1763901"/>
            <a:ext cx="357190" cy="307777"/>
          </a:xfrm>
          <a:prstGeom prst="rect">
            <a:avLst/>
          </a:prstGeom>
          <a:noFill/>
        </p:spPr>
        <p:txBody>
          <a:bodyPr wrap="square" rtlCol="0">
            <a:spAutoFit/>
          </a:bodyPr>
          <a:lstStyle/>
          <a:p>
            <a:r>
              <a:rPr lang="es-ES" sz="1400" dirty="0" smtClean="0">
                <a:solidFill>
                  <a:schemeClr val="accent1">
                    <a:lumMod val="60000"/>
                    <a:lumOff val="40000"/>
                  </a:schemeClr>
                </a:solidFill>
              </a:rPr>
              <a:t>B</a:t>
            </a:r>
            <a:endParaRPr lang="en-US" sz="1400" dirty="0">
              <a:solidFill>
                <a:schemeClr val="accent1">
                  <a:lumMod val="60000"/>
                  <a:lumOff val="40000"/>
                </a:schemeClr>
              </a:solidFill>
            </a:endParaRPr>
          </a:p>
        </p:txBody>
      </p:sp>
      <p:sp>
        <p:nvSpPr>
          <p:cNvPr id="9" name="8 CuadroTexto"/>
          <p:cNvSpPr txBox="1"/>
          <p:nvPr/>
        </p:nvSpPr>
        <p:spPr>
          <a:xfrm>
            <a:off x="4929190" y="1978215"/>
            <a:ext cx="357190" cy="307777"/>
          </a:xfrm>
          <a:prstGeom prst="rect">
            <a:avLst/>
          </a:prstGeom>
          <a:noFill/>
        </p:spPr>
        <p:txBody>
          <a:bodyPr wrap="square" rtlCol="0">
            <a:spAutoFit/>
          </a:bodyPr>
          <a:lstStyle/>
          <a:p>
            <a:r>
              <a:rPr lang="es-ES" sz="1400" dirty="0">
                <a:solidFill>
                  <a:schemeClr val="accent1">
                    <a:lumMod val="60000"/>
                    <a:lumOff val="40000"/>
                  </a:schemeClr>
                </a:solidFill>
              </a:rPr>
              <a:t>A</a:t>
            </a:r>
            <a:endParaRPr lang="en-US" sz="1400" dirty="0">
              <a:solidFill>
                <a:schemeClr val="accent1">
                  <a:lumMod val="60000"/>
                  <a:lumOff val="40000"/>
                </a:schemeClr>
              </a:solidFill>
            </a:endParaRPr>
          </a:p>
        </p:txBody>
      </p:sp>
      <p:sp>
        <p:nvSpPr>
          <p:cNvPr id="10" name="9 CuadroTexto"/>
          <p:cNvSpPr txBox="1"/>
          <p:nvPr/>
        </p:nvSpPr>
        <p:spPr>
          <a:xfrm>
            <a:off x="4214810" y="1357298"/>
            <a:ext cx="357190" cy="307777"/>
          </a:xfrm>
          <a:prstGeom prst="rect">
            <a:avLst/>
          </a:prstGeom>
          <a:noFill/>
        </p:spPr>
        <p:txBody>
          <a:bodyPr wrap="square" rtlCol="0">
            <a:spAutoFit/>
          </a:bodyPr>
          <a:lstStyle/>
          <a:p>
            <a:r>
              <a:rPr lang="es-ES" sz="1400" dirty="0"/>
              <a:t>Y</a:t>
            </a:r>
            <a:endParaRPr lang="en-US" sz="1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CuadroTexto"/>
          <p:cNvSpPr txBox="1"/>
          <p:nvPr/>
        </p:nvSpPr>
        <p:spPr>
          <a:xfrm>
            <a:off x="428596" y="285728"/>
            <a:ext cx="8501122" cy="6524863"/>
          </a:xfrm>
          <a:prstGeom prst="rect">
            <a:avLst/>
          </a:prstGeom>
          <a:noFill/>
        </p:spPr>
        <p:txBody>
          <a:bodyPr wrap="square" rtlCol="0">
            <a:spAutoFit/>
          </a:bodyPr>
          <a:lstStyle/>
          <a:p>
            <a:pPr algn="ctr"/>
            <a:r>
              <a:rPr lang="es-ES" sz="3200" b="1" spc="150" dirty="0" smtClean="0">
                <a:ln w="11430"/>
                <a:solidFill>
                  <a:schemeClr val="accent1">
                    <a:lumMod val="60000"/>
                    <a:lumOff val="40000"/>
                  </a:schemeClr>
                </a:solidFill>
                <a:effectLst>
                  <a:outerShdw blurRad="25400" algn="tl" rotWithShape="0">
                    <a:srgbClr val="000000">
                      <a:alpha val="43000"/>
                    </a:srgbClr>
                  </a:outerShdw>
                </a:effectLst>
                <a:latin typeface="Berlin Sans FB Demi" pitchFamily="34" charset="0"/>
              </a:rPr>
              <a:t>Las funciones trigonométricas del </a:t>
            </a:r>
          </a:p>
          <a:p>
            <a:pPr algn="ctr"/>
            <a:r>
              <a:rPr lang="es-ES" sz="3200" b="1" spc="150" dirty="0" smtClean="0">
                <a:ln w="11430"/>
                <a:solidFill>
                  <a:schemeClr val="accent1">
                    <a:lumMod val="60000"/>
                    <a:lumOff val="40000"/>
                  </a:schemeClr>
                </a:solidFill>
                <a:effectLst>
                  <a:outerShdw blurRad="25400" algn="tl" rotWithShape="0">
                    <a:srgbClr val="000000">
                      <a:alpha val="43000"/>
                    </a:srgbClr>
                  </a:outerShdw>
                </a:effectLst>
                <a:latin typeface="Berlin Sans FB Demi" pitchFamily="34" charset="0"/>
              </a:rPr>
              <a:t>Angulo (- a).</a:t>
            </a:r>
          </a:p>
          <a:p>
            <a:pPr algn="just"/>
            <a:endParaRPr lang="es-ES" dirty="0" smtClean="0">
              <a:latin typeface="Baskerville Old Face" pitchFamily="18" charset="0"/>
            </a:endParaRPr>
          </a:p>
          <a:p>
            <a:pPr algn="just"/>
            <a:endParaRPr lang="es-ES" sz="2800" dirty="0" smtClean="0">
              <a:latin typeface="Baskerville Old Face" pitchFamily="18" charset="0"/>
            </a:endParaRPr>
          </a:p>
          <a:p>
            <a:pPr algn="just"/>
            <a:endParaRPr lang="es-ES" sz="2800" dirty="0">
              <a:latin typeface="Baskerville Old Face" pitchFamily="18" charset="0"/>
            </a:endParaRPr>
          </a:p>
          <a:p>
            <a:pPr algn="just"/>
            <a:endParaRPr lang="es-ES" sz="2800" dirty="0" smtClean="0">
              <a:latin typeface="Baskerville Old Face" pitchFamily="18" charset="0"/>
            </a:endParaRPr>
          </a:p>
          <a:p>
            <a:pPr algn="just"/>
            <a:endParaRPr lang="es-ES" sz="2800" dirty="0">
              <a:latin typeface="Baskerville Old Face" pitchFamily="18" charset="0"/>
            </a:endParaRPr>
          </a:p>
          <a:p>
            <a:pPr algn="just"/>
            <a:endParaRPr lang="es-ES" sz="2800" dirty="0" smtClean="0">
              <a:latin typeface="Baskerville Old Face" pitchFamily="18" charset="0"/>
            </a:endParaRPr>
          </a:p>
          <a:p>
            <a:pPr algn="just"/>
            <a:endParaRPr lang="es-ES" sz="2800" dirty="0">
              <a:latin typeface="Baskerville Old Face" pitchFamily="18" charset="0"/>
            </a:endParaRPr>
          </a:p>
          <a:p>
            <a:pPr algn="just"/>
            <a:endParaRPr lang="es-ES" sz="2800" dirty="0" smtClean="0">
              <a:latin typeface="Baskerville Old Face" pitchFamily="18" charset="0"/>
            </a:endParaRPr>
          </a:p>
          <a:p>
            <a:pPr algn="just"/>
            <a:endParaRPr lang="es-ES" sz="2800" dirty="0">
              <a:latin typeface="Baskerville Old Face" pitchFamily="18" charset="0"/>
            </a:endParaRPr>
          </a:p>
          <a:p>
            <a:pPr algn="just"/>
            <a:r>
              <a:rPr lang="es-ES" sz="2800" dirty="0" smtClean="0">
                <a:latin typeface="Berlin Sans FB" pitchFamily="34" charset="0"/>
              </a:rPr>
              <a:t>En el circulo trigonométrico que se muestra se puede observar que los triángulos OAB y OA`B’ son iguales por tener la hipotenusa y un Angulo agudo iguales. Así OA = OA` = r = 1: AB = - A`B`</a:t>
            </a:r>
            <a:endParaRPr lang="en-US" sz="2800" dirty="0">
              <a:latin typeface="Berlin Sans FB" pitchFamily="34" charset="0"/>
            </a:endParaRPr>
          </a:p>
        </p:txBody>
      </p:sp>
      <p:pic>
        <p:nvPicPr>
          <p:cNvPr id="126977" name="Picture 1"/>
          <p:cNvPicPr>
            <a:picLocks noChangeAspect="1" noChangeArrowheads="1"/>
          </p:cNvPicPr>
          <p:nvPr/>
        </p:nvPicPr>
        <p:blipFill>
          <a:blip r:embed="rId2"/>
          <a:srcRect/>
          <a:stretch>
            <a:fillRect/>
          </a:stretch>
        </p:blipFill>
        <p:spPr bwMode="auto">
          <a:xfrm>
            <a:off x="3214678" y="1500174"/>
            <a:ext cx="3033721" cy="3331307"/>
          </a:xfrm>
          <a:prstGeom prst="rect">
            <a:avLst/>
          </a:prstGeom>
          <a:noFill/>
          <a:ln w="9525">
            <a:noFill/>
            <a:miter lim="800000"/>
            <a:headEnd/>
            <a:tailEnd/>
          </a:ln>
          <a:effectLst/>
        </p:spPr>
      </p:pic>
      <p:sp>
        <p:nvSpPr>
          <p:cNvPr id="6" name="5 CuadroTexto"/>
          <p:cNvSpPr txBox="1"/>
          <p:nvPr/>
        </p:nvSpPr>
        <p:spPr>
          <a:xfrm>
            <a:off x="3571868" y="2345288"/>
            <a:ext cx="928694" cy="369332"/>
          </a:xfrm>
          <a:prstGeom prst="rect">
            <a:avLst/>
          </a:prstGeom>
          <a:noFill/>
        </p:spPr>
        <p:txBody>
          <a:bodyPr wrap="square" rtlCol="0">
            <a:spAutoFit/>
          </a:bodyPr>
          <a:lstStyle/>
          <a:p>
            <a:r>
              <a:rPr lang="es-ES" dirty="0" smtClean="0">
                <a:solidFill>
                  <a:schemeClr val="accent1">
                    <a:lumMod val="60000"/>
                    <a:lumOff val="40000"/>
                  </a:schemeClr>
                </a:solidFill>
              </a:rPr>
              <a:t>A</a:t>
            </a:r>
            <a:endParaRPr lang="en-US" dirty="0">
              <a:solidFill>
                <a:schemeClr val="accent1">
                  <a:lumMod val="60000"/>
                  <a:lumOff val="40000"/>
                </a:schemeClr>
              </a:solidFill>
            </a:endParaRPr>
          </a:p>
        </p:txBody>
      </p:sp>
      <p:sp>
        <p:nvSpPr>
          <p:cNvPr id="7" name="6 CuadroTexto"/>
          <p:cNvSpPr txBox="1"/>
          <p:nvPr/>
        </p:nvSpPr>
        <p:spPr>
          <a:xfrm>
            <a:off x="3571868" y="3143248"/>
            <a:ext cx="928694" cy="369332"/>
          </a:xfrm>
          <a:prstGeom prst="rect">
            <a:avLst/>
          </a:prstGeom>
          <a:noFill/>
        </p:spPr>
        <p:txBody>
          <a:bodyPr wrap="square" rtlCol="0">
            <a:spAutoFit/>
          </a:bodyPr>
          <a:lstStyle/>
          <a:p>
            <a:r>
              <a:rPr lang="es-ES" dirty="0">
                <a:solidFill>
                  <a:schemeClr val="accent1">
                    <a:lumMod val="60000"/>
                    <a:lumOff val="40000"/>
                  </a:schemeClr>
                </a:solidFill>
              </a:rPr>
              <a:t>B</a:t>
            </a:r>
            <a:endParaRPr lang="en-US" dirty="0">
              <a:solidFill>
                <a:schemeClr val="accent1">
                  <a:lumMod val="60000"/>
                  <a:lumOff val="40000"/>
                </a:schemeClr>
              </a:solidFill>
            </a:endParaRPr>
          </a:p>
        </p:txBody>
      </p:sp>
      <p:sp>
        <p:nvSpPr>
          <p:cNvPr id="8" name="7 CuadroTexto"/>
          <p:cNvSpPr txBox="1"/>
          <p:nvPr/>
        </p:nvSpPr>
        <p:spPr>
          <a:xfrm>
            <a:off x="3571868" y="4286256"/>
            <a:ext cx="928694" cy="369332"/>
          </a:xfrm>
          <a:prstGeom prst="rect">
            <a:avLst/>
          </a:prstGeom>
          <a:noFill/>
        </p:spPr>
        <p:txBody>
          <a:bodyPr wrap="square" rtlCol="0">
            <a:spAutoFit/>
          </a:bodyPr>
          <a:lstStyle/>
          <a:p>
            <a:r>
              <a:rPr lang="es-ES" dirty="0">
                <a:solidFill>
                  <a:schemeClr val="accent1">
                    <a:lumMod val="60000"/>
                    <a:lumOff val="40000"/>
                  </a:schemeClr>
                </a:solidFill>
              </a:rPr>
              <a:t>A</a:t>
            </a:r>
            <a:endParaRPr lang="en-US" dirty="0">
              <a:solidFill>
                <a:schemeClr val="accent1">
                  <a:lumMod val="60000"/>
                  <a:lumOff val="40000"/>
                </a:schemeClr>
              </a:solidFill>
            </a:endParaRPr>
          </a:p>
        </p:txBody>
      </p:sp>
      <p:sp>
        <p:nvSpPr>
          <p:cNvPr id="9" name="8 CuadroTexto"/>
          <p:cNvSpPr txBox="1"/>
          <p:nvPr/>
        </p:nvSpPr>
        <p:spPr>
          <a:xfrm>
            <a:off x="4429124" y="3429000"/>
            <a:ext cx="928694" cy="369332"/>
          </a:xfrm>
          <a:prstGeom prst="rect">
            <a:avLst/>
          </a:prstGeom>
          <a:noFill/>
        </p:spPr>
        <p:txBody>
          <a:bodyPr wrap="square" rtlCol="0">
            <a:spAutoFit/>
          </a:bodyPr>
          <a:lstStyle/>
          <a:p>
            <a:r>
              <a:rPr lang="es-ES" dirty="0">
                <a:solidFill>
                  <a:schemeClr val="accent1">
                    <a:lumMod val="60000"/>
                    <a:lumOff val="40000"/>
                  </a:schemeClr>
                </a:solidFill>
              </a:rPr>
              <a:t>O</a:t>
            </a:r>
            <a:endParaRPr lang="en-US" dirty="0">
              <a:solidFill>
                <a:schemeClr val="accent1">
                  <a:lumMod val="60000"/>
                  <a:lumOff val="40000"/>
                </a:schemeClr>
              </a:solidFill>
            </a:endParaRPr>
          </a:p>
        </p:txBody>
      </p:sp>
      <p:sp>
        <p:nvSpPr>
          <p:cNvPr id="10" name="9 CuadroTexto"/>
          <p:cNvSpPr txBox="1"/>
          <p:nvPr/>
        </p:nvSpPr>
        <p:spPr>
          <a:xfrm>
            <a:off x="4572000" y="3786190"/>
            <a:ext cx="928694" cy="369332"/>
          </a:xfrm>
          <a:prstGeom prst="rect">
            <a:avLst/>
          </a:prstGeom>
          <a:noFill/>
        </p:spPr>
        <p:txBody>
          <a:bodyPr wrap="square" rtlCol="0">
            <a:spAutoFit/>
          </a:bodyPr>
          <a:lstStyle/>
          <a:p>
            <a:r>
              <a:rPr lang="es-ES" dirty="0" smtClean="0"/>
              <a:t>-</a:t>
            </a:r>
            <a:r>
              <a:rPr lang="es-ES" dirty="0" smtClean="0">
                <a:solidFill>
                  <a:schemeClr val="accent1">
                    <a:lumMod val="60000"/>
                    <a:lumOff val="40000"/>
                  </a:schemeClr>
                </a:solidFill>
              </a:rPr>
              <a:t>a</a:t>
            </a:r>
            <a:endParaRPr lang="en-US" dirty="0">
              <a:solidFill>
                <a:schemeClr val="accent1">
                  <a:lumMod val="60000"/>
                  <a:lumOff val="40000"/>
                </a:schemeClr>
              </a:solidFill>
            </a:endParaRPr>
          </a:p>
        </p:txBody>
      </p:sp>
      <p:sp>
        <p:nvSpPr>
          <p:cNvPr id="11" name="10 CuadroTexto"/>
          <p:cNvSpPr txBox="1"/>
          <p:nvPr/>
        </p:nvSpPr>
        <p:spPr>
          <a:xfrm>
            <a:off x="4572000" y="2988230"/>
            <a:ext cx="928694" cy="369332"/>
          </a:xfrm>
          <a:prstGeom prst="rect">
            <a:avLst/>
          </a:prstGeom>
          <a:noFill/>
        </p:spPr>
        <p:txBody>
          <a:bodyPr wrap="square" rtlCol="0">
            <a:spAutoFit/>
          </a:bodyPr>
          <a:lstStyle/>
          <a:p>
            <a:r>
              <a:rPr lang="es-ES" dirty="0">
                <a:solidFill>
                  <a:schemeClr val="accent1">
                    <a:lumMod val="60000"/>
                    <a:lumOff val="40000"/>
                  </a:schemeClr>
                </a:solidFill>
              </a:rPr>
              <a:t>a</a:t>
            </a:r>
            <a:endParaRPr lang="en-US" dirty="0">
              <a:solidFill>
                <a:schemeClr val="accent1">
                  <a:lumMod val="60000"/>
                  <a:lumOff val="40000"/>
                </a:schemeClr>
              </a:solidFill>
            </a:endParaRPr>
          </a:p>
        </p:txBody>
      </p:sp>
      <p:sp>
        <p:nvSpPr>
          <p:cNvPr id="12" name="11 CuadroTexto"/>
          <p:cNvSpPr txBox="1"/>
          <p:nvPr/>
        </p:nvSpPr>
        <p:spPr>
          <a:xfrm>
            <a:off x="4500562" y="1559470"/>
            <a:ext cx="928694" cy="369332"/>
          </a:xfrm>
          <a:prstGeom prst="rect">
            <a:avLst/>
          </a:prstGeom>
          <a:noFill/>
        </p:spPr>
        <p:txBody>
          <a:bodyPr wrap="square" rtlCol="0">
            <a:spAutoFit/>
          </a:bodyPr>
          <a:lstStyle/>
          <a:p>
            <a:r>
              <a:rPr lang="es-ES" dirty="0">
                <a:solidFill>
                  <a:schemeClr val="accent1">
                    <a:lumMod val="60000"/>
                    <a:lumOff val="40000"/>
                  </a:schemeClr>
                </a:solidFill>
              </a:rPr>
              <a:t>Y</a:t>
            </a:r>
            <a:endParaRPr lang="en-US" dirty="0">
              <a:solidFill>
                <a:schemeClr val="accent1">
                  <a:lumMod val="60000"/>
                  <a:lumOff val="40000"/>
                </a:schemeClr>
              </a:solidFill>
            </a:endParaRPr>
          </a:p>
        </p:txBody>
      </p:sp>
      <p:sp>
        <p:nvSpPr>
          <p:cNvPr id="13" name="12 CuadroTexto"/>
          <p:cNvSpPr txBox="1"/>
          <p:nvPr/>
        </p:nvSpPr>
        <p:spPr>
          <a:xfrm>
            <a:off x="5929322" y="3500438"/>
            <a:ext cx="928694" cy="369332"/>
          </a:xfrm>
          <a:prstGeom prst="rect">
            <a:avLst/>
          </a:prstGeom>
          <a:noFill/>
        </p:spPr>
        <p:txBody>
          <a:bodyPr wrap="square" rtlCol="0">
            <a:spAutoFit/>
          </a:bodyPr>
          <a:lstStyle/>
          <a:p>
            <a:r>
              <a:rPr lang="es-ES" dirty="0">
                <a:solidFill>
                  <a:schemeClr val="accent1">
                    <a:lumMod val="60000"/>
                    <a:lumOff val="40000"/>
                  </a:schemeClr>
                </a:solidFill>
              </a:rPr>
              <a:t>X</a:t>
            </a:r>
            <a:endParaRPr lang="en-US" dirty="0">
              <a:solidFill>
                <a:schemeClr val="accent1">
                  <a:lumMod val="60000"/>
                  <a:lumOff val="40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Rectángulo"/>
          <p:cNvSpPr/>
          <p:nvPr/>
        </p:nvSpPr>
        <p:spPr>
          <a:xfrm>
            <a:off x="714348" y="2500306"/>
            <a:ext cx="8144481" cy="2308324"/>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7200" b="1" cap="none"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Tabla de signos y</a:t>
            </a:r>
          </a:p>
          <a:p>
            <a:pPr algn="ctr"/>
            <a:r>
              <a:rPr lang="es-ES" sz="7200" b="1"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variaciones</a:t>
            </a:r>
            <a:r>
              <a:rPr lang="es-ES" sz="7200" b="1" cap="none"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a:t>
            </a:r>
            <a:endParaRPr lang="es-ES" sz="7200" b="1" cap="none" spc="150" dirty="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CuadroTexto"/>
          <p:cNvSpPr txBox="1"/>
          <p:nvPr/>
        </p:nvSpPr>
        <p:spPr>
          <a:xfrm>
            <a:off x="428596" y="285728"/>
            <a:ext cx="8501122" cy="4001095"/>
          </a:xfrm>
          <a:prstGeom prst="rect">
            <a:avLst/>
          </a:prstGeom>
          <a:noFill/>
        </p:spPr>
        <p:txBody>
          <a:bodyPr wrap="square" rtlCol="0">
            <a:spAutoFit/>
          </a:bodyPr>
          <a:lstStyle/>
          <a:p>
            <a:pPr algn="ctr"/>
            <a:r>
              <a:rPr lang="es-ES" sz="4000" b="1"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Tabla de signos y variaciones.</a:t>
            </a:r>
          </a:p>
          <a:p>
            <a:pPr algn="just"/>
            <a:endParaRPr lang="es-ES" dirty="0" smtClean="0">
              <a:latin typeface="Baskerville Old Face" pitchFamily="18" charset="0"/>
            </a:endParaRPr>
          </a:p>
          <a:p>
            <a:pPr algn="just"/>
            <a:endParaRPr lang="es-ES" sz="2800" dirty="0" smtClean="0">
              <a:latin typeface="Baskerville Old Face" pitchFamily="18" charset="0"/>
            </a:endParaRPr>
          </a:p>
          <a:p>
            <a:pPr algn="just"/>
            <a:endParaRPr lang="es-ES" sz="2800" dirty="0">
              <a:latin typeface="Baskerville Old Face" pitchFamily="18" charset="0"/>
            </a:endParaRPr>
          </a:p>
          <a:p>
            <a:pPr algn="just"/>
            <a:endParaRPr lang="es-ES" sz="2800" dirty="0" smtClean="0">
              <a:latin typeface="Baskerville Old Face" pitchFamily="18" charset="0"/>
            </a:endParaRPr>
          </a:p>
          <a:p>
            <a:pPr algn="just"/>
            <a:endParaRPr lang="es-ES" sz="2800" dirty="0">
              <a:latin typeface="Baskerville Old Face" pitchFamily="18" charset="0"/>
            </a:endParaRPr>
          </a:p>
          <a:p>
            <a:pPr algn="just"/>
            <a:endParaRPr lang="es-ES" sz="2800" dirty="0" smtClean="0">
              <a:latin typeface="Baskerville Old Face" pitchFamily="18" charset="0"/>
            </a:endParaRPr>
          </a:p>
          <a:p>
            <a:pPr algn="just"/>
            <a:endParaRPr lang="es-ES" sz="2800" dirty="0">
              <a:latin typeface="Baskerville Old Face" pitchFamily="18" charset="0"/>
            </a:endParaRPr>
          </a:p>
          <a:p>
            <a:pPr algn="just"/>
            <a:endParaRPr lang="es-ES" sz="2800" dirty="0" smtClean="0">
              <a:latin typeface="Baskerville Old Face" pitchFamily="18" charset="0"/>
            </a:endParaRPr>
          </a:p>
        </p:txBody>
      </p:sp>
      <p:graphicFrame>
        <p:nvGraphicFramePr>
          <p:cNvPr id="5" name="4 Tabla"/>
          <p:cNvGraphicFramePr>
            <a:graphicFrameLocks noGrp="1"/>
          </p:cNvGraphicFramePr>
          <p:nvPr/>
        </p:nvGraphicFramePr>
        <p:xfrm>
          <a:off x="1714480" y="1500174"/>
          <a:ext cx="6548460" cy="4480560"/>
        </p:xfrm>
        <a:graphic>
          <a:graphicData uri="http://schemas.openxmlformats.org/drawingml/2006/table">
            <a:tbl>
              <a:tblPr firstRow="1" bandRow="1">
                <a:tableStyleId>{073A0DAA-6AF3-43AB-8588-CEC1D06C72B9}</a:tableStyleId>
              </a:tblPr>
              <a:tblGrid>
                <a:gridCol w="1785948"/>
                <a:gridCol w="1214446"/>
                <a:gridCol w="1214446"/>
                <a:gridCol w="1214446"/>
                <a:gridCol w="1119174"/>
              </a:tblGrid>
              <a:tr h="370840">
                <a:tc>
                  <a:txBody>
                    <a:bodyPr/>
                    <a:lstStyle/>
                    <a:p>
                      <a:endParaRPr lang="en-US" dirty="0">
                        <a:solidFill>
                          <a:schemeClr val="bg2">
                            <a:lumMod val="50000"/>
                          </a:schemeClr>
                        </a:solidFill>
                      </a:endParaRPr>
                    </a:p>
                  </a:txBody>
                  <a:tcPr/>
                </a:tc>
                <a:tc>
                  <a:txBody>
                    <a:bodyPr/>
                    <a:lstStyle/>
                    <a:p>
                      <a:pPr algn="ctr"/>
                      <a:r>
                        <a:rPr lang="es-ES" sz="3600" dirty="0" smtClean="0">
                          <a:solidFill>
                            <a:schemeClr val="bg2">
                              <a:lumMod val="50000"/>
                            </a:schemeClr>
                          </a:solidFill>
                        </a:rPr>
                        <a:t>I</a:t>
                      </a:r>
                      <a:endParaRPr lang="en-US" sz="3600" dirty="0">
                        <a:solidFill>
                          <a:schemeClr val="bg2">
                            <a:lumMod val="50000"/>
                          </a:schemeClr>
                        </a:solidFill>
                      </a:endParaRPr>
                    </a:p>
                  </a:txBody>
                  <a:tcPr/>
                </a:tc>
                <a:tc>
                  <a:txBody>
                    <a:bodyPr/>
                    <a:lstStyle/>
                    <a:p>
                      <a:pPr algn="ctr"/>
                      <a:r>
                        <a:rPr lang="es-ES" sz="3600" dirty="0" smtClean="0">
                          <a:solidFill>
                            <a:schemeClr val="bg2">
                              <a:lumMod val="50000"/>
                            </a:schemeClr>
                          </a:solidFill>
                        </a:rPr>
                        <a:t>II</a:t>
                      </a:r>
                      <a:endParaRPr lang="en-US" sz="3600" dirty="0">
                        <a:solidFill>
                          <a:schemeClr val="bg2">
                            <a:lumMod val="50000"/>
                          </a:schemeClr>
                        </a:solidFill>
                      </a:endParaRPr>
                    </a:p>
                  </a:txBody>
                  <a:tcPr/>
                </a:tc>
                <a:tc>
                  <a:txBody>
                    <a:bodyPr/>
                    <a:lstStyle/>
                    <a:p>
                      <a:pPr algn="ctr"/>
                      <a:r>
                        <a:rPr lang="es-ES" sz="3600" dirty="0" smtClean="0">
                          <a:solidFill>
                            <a:schemeClr val="bg2">
                              <a:lumMod val="50000"/>
                            </a:schemeClr>
                          </a:solidFill>
                        </a:rPr>
                        <a:t>II</a:t>
                      </a:r>
                      <a:endParaRPr lang="en-US" sz="3600" dirty="0">
                        <a:solidFill>
                          <a:schemeClr val="bg2">
                            <a:lumMod val="50000"/>
                          </a:schemeClr>
                        </a:solidFill>
                      </a:endParaRPr>
                    </a:p>
                  </a:txBody>
                  <a:tcPr/>
                </a:tc>
                <a:tc>
                  <a:txBody>
                    <a:bodyPr/>
                    <a:lstStyle/>
                    <a:p>
                      <a:pPr algn="ctr"/>
                      <a:r>
                        <a:rPr lang="es-ES" sz="3600" dirty="0" smtClean="0">
                          <a:solidFill>
                            <a:schemeClr val="bg2">
                              <a:lumMod val="50000"/>
                            </a:schemeClr>
                          </a:solidFill>
                        </a:rPr>
                        <a:t>IV</a:t>
                      </a:r>
                      <a:endParaRPr lang="en-US" sz="3600" dirty="0">
                        <a:solidFill>
                          <a:schemeClr val="bg2">
                            <a:lumMod val="50000"/>
                          </a:schemeClr>
                        </a:solidFill>
                      </a:endParaRPr>
                    </a:p>
                  </a:txBody>
                  <a:tcPr/>
                </a:tc>
              </a:tr>
              <a:tr h="370840">
                <a:tc>
                  <a:txBody>
                    <a:bodyPr/>
                    <a:lstStyle/>
                    <a:p>
                      <a:r>
                        <a:rPr lang="es-ES" dirty="0" smtClean="0">
                          <a:solidFill>
                            <a:schemeClr val="bg2">
                              <a:lumMod val="50000"/>
                            </a:schemeClr>
                          </a:solidFill>
                        </a:rPr>
                        <a:t>SENO</a:t>
                      </a:r>
                      <a:endParaRPr lang="en-US" dirty="0">
                        <a:solidFill>
                          <a:schemeClr val="bg2">
                            <a:lumMod val="50000"/>
                          </a:schemeClr>
                        </a:solidFill>
                      </a:endParaRPr>
                    </a:p>
                  </a:txBody>
                  <a:tcPr/>
                </a:tc>
                <a:tc>
                  <a:txBody>
                    <a:bodyPr/>
                    <a:lstStyle/>
                    <a:p>
                      <a:pPr algn="ctr"/>
                      <a:r>
                        <a:rPr lang="es-ES" sz="3600" dirty="0" smtClean="0">
                          <a:solidFill>
                            <a:schemeClr val="bg2">
                              <a:lumMod val="50000"/>
                            </a:schemeClr>
                          </a:solidFill>
                        </a:rPr>
                        <a:t>+</a:t>
                      </a:r>
                      <a:endParaRPr lang="en-US" sz="3600" dirty="0">
                        <a:solidFill>
                          <a:schemeClr val="bg2">
                            <a:lumMod val="50000"/>
                          </a:schemeClr>
                        </a:solidFill>
                      </a:endParaRPr>
                    </a:p>
                  </a:txBody>
                  <a:tcPr/>
                </a:tc>
                <a:tc>
                  <a:txBody>
                    <a:bodyPr/>
                    <a:lstStyle/>
                    <a:p>
                      <a:pPr algn="ctr"/>
                      <a:r>
                        <a:rPr lang="es-ES" sz="3600" dirty="0" smtClean="0">
                          <a:solidFill>
                            <a:schemeClr val="bg2">
                              <a:lumMod val="50000"/>
                            </a:schemeClr>
                          </a:solidFill>
                        </a:rPr>
                        <a:t>+</a:t>
                      </a:r>
                      <a:endParaRPr lang="en-US" sz="3600" dirty="0">
                        <a:solidFill>
                          <a:schemeClr val="bg2">
                            <a:lumMod val="50000"/>
                          </a:schemeClr>
                        </a:solidFill>
                      </a:endParaRPr>
                    </a:p>
                  </a:txBody>
                  <a:tcPr/>
                </a:tc>
                <a:tc>
                  <a:txBody>
                    <a:bodyPr/>
                    <a:lstStyle/>
                    <a:p>
                      <a:pPr algn="ctr"/>
                      <a:r>
                        <a:rPr lang="es-ES" sz="3600" dirty="0" smtClean="0">
                          <a:solidFill>
                            <a:schemeClr val="bg2">
                              <a:lumMod val="50000"/>
                            </a:schemeClr>
                          </a:solidFill>
                        </a:rPr>
                        <a:t>-</a:t>
                      </a:r>
                      <a:endParaRPr lang="en-US" sz="3600" dirty="0">
                        <a:solidFill>
                          <a:schemeClr val="bg2">
                            <a:lumMod val="50000"/>
                          </a:schemeClr>
                        </a:solidFill>
                      </a:endParaRPr>
                    </a:p>
                  </a:txBody>
                  <a:tcPr/>
                </a:tc>
                <a:tc>
                  <a:txBody>
                    <a:bodyPr/>
                    <a:lstStyle/>
                    <a:p>
                      <a:pPr algn="ctr"/>
                      <a:r>
                        <a:rPr lang="es-ES" sz="3600" dirty="0" smtClean="0">
                          <a:solidFill>
                            <a:schemeClr val="bg2">
                              <a:lumMod val="50000"/>
                            </a:schemeClr>
                          </a:solidFill>
                        </a:rPr>
                        <a:t>-</a:t>
                      </a:r>
                      <a:endParaRPr lang="en-US" sz="3600" dirty="0">
                        <a:solidFill>
                          <a:schemeClr val="bg2">
                            <a:lumMod val="50000"/>
                          </a:schemeClr>
                        </a:solidFill>
                      </a:endParaRPr>
                    </a:p>
                  </a:txBody>
                  <a:tcPr/>
                </a:tc>
              </a:tr>
              <a:tr h="370840">
                <a:tc>
                  <a:txBody>
                    <a:bodyPr/>
                    <a:lstStyle/>
                    <a:p>
                      <a:r>
                        <a:rPr lang="es-ES" dirty="0" smtClean="0">
                          <a:solidFill>
                            <a:schemeClr val="bg2">
                              <a:lumMod val="50000"/>
                            </a:schemeClr>
                          </a:solidFill>
                        </a:rPr>
                        <a:t>COSENO</a:t>
                      </a:r>
                      <a:endParaRPr lang="en-US" dirty="0">
                        <a:solidFill>
                          <a:schemeClr val="bg2">
                            <a:lumMod val="50000"/>
                          </a:schemeClr>
                        </a:solidFill>
                      </a:endParaRPr>
                    </a:p>
                  </a:txBody>
                  <a:tcPr/>
                </a:tc>
                <a:tc>
                  <a:txBody>
                    <a:bodyPr/>
                    <a:lstStyle/>
                    <a:p>
                      <a:pPr algn="ctr"/>
                      <a:r>
                        <a:rPr lang="es-ES" sz="3600" dirty="0" smtClean="0">
                          <a:solidFill>
                            <a:schemeClr val="bg2">
                              <a:lumMod val="50000"/>
                            </a:schemeClr>
                          </a:solidFill>
                        </a:rPr>
                        <a:t>+</a:t>
                      </a:r>
                      <a:endParaRPr lang="en-US" sz="3600" dirty="0">
                        <a:solidFill>
                          <a:schemeClr val="bg2">
                            <a:lumMod val="50000"/>
                          </a:schemeClr>
                        </a:solidFill>
                      </a:endParaRPr>
                    </a:p>
                  </a:txBody>
                  <a:tcPr/>
                </a:tc>
                <a:tc>
                  <a:txBody>
                    <a:bodyPr/>
                    <a:lstStyle/>
                    <a:p>
                      <a:pPr algn="ctr"/>
                      <a:r>
                        <a:rPr lang="es-ES" sz="3600" dirty="0" smtClean="0">
                          <a:solidFill>
                            <a:schemeClr val="bg2">
                              <a:lumMod val="50000"/>
                            </a:schemeClr>
                          </a:solidFill>
                        </a:rPr>
                        <a:t>-</a:t>
                      </a:r>
                      <a:endParaRPr lang="en-US" sz="3600" dirty="0">
                        <a:solidFill>
                          <a:schemeClr val="bg2">
                            <a:lumMod val="50000"/>
                          </a:schemeClr>
                        </a:solidFill>
                      </a:endParaRPr>
                    </a:p>
                  </a:txBody>
                  <a:tcPr/>
                </a:tc>
                <a:tc>
                  <a:txBody>
                    <a:bodyPr/>
                    <a:lstStyle/>
                    <a:p>
                      <a:pPr algn="ctr"/>
                      <a:r>
                        <a:rPr lang="es-ES" sz="3600" dirty="0" smtClean="0">
                          <a:solidFill>
                            <a:schemeClr val="bg2">
                              <a:lumMod val="50000"/>
                            </a:schemeClr>
                          </a:solidFill>
                        </a:rPr>
                        <a:t>-</a:t>
                      </a:r>
                      <a:endParaRPr lang="en-US" sz="3600" dirty="0">
                        <a:solidFill>
                          <a:schemeClr val="bg2">
                            <a:lumMod val="50000"/>
                          </a:schemeClr>
                        </a:solidFill>
                      </a:endParaRPr>
                    </a:p>
                  </a:txBody>
                  <a:tcPr/>
                </a:tc>
                <a:tc>
                  <a:txBody>
                    <a:bodyPr/>
                    <a:lstStyle/>
                    <a:p>
                      <a:pPr algn="ctr"/>
                      <a:r>
                        <a:rPr lang="es-ES" sz="3600" dirty="0" smtClean="0">
                          <a:solidFill>
                            <a:schemeClr val="bg2">
                              <a:lumMod val="50000"/>
                            </a:schemeClr>
                          </a:solidFill>
                        </a:rPr>
                        <a:t>+</a:t>
                      </a:r>
                      <a:endParaRPr lang="en-US" sz="3600" dirty="0">
                        <a:solidFill>
                          <a:schemeClr val="bg2">
                            <a:lumMod val="50000"/>
                          </a:schemeClr>
                        </a:solidFill>
                      </a:endParaRPr>
                    </a:p>
                  </a:txBody>
                  <a:tcPr/>
                </a:tc>
              </a:tr>
              <a:tr h="370840">
                <a:tc>
                  <a:txBody>
                    <a:bodyPr/>
                    <a:lstStyle/>
                    <a:p>
                      <a:r>
                        <a:rPr lang="es-ES" dirty="0" smtClean="0">
                          <a:solidFill>
                            <a:schemeClr val="bg2">
                              <a:lumMod val="50000"/>
                            </a:schemeClr>
                          </a:solidFill>
                        </a:rPr>
                        <a:t>TANTENTE</a:t>
                      </a:r>
                      <a:endParaRPr lang="en-US" dirty="0">
                        <a:solidFill>
                          <a:schemeClr val="bg2">
                            <a:lumMod val="50000"/>
                          </a:schemeClr>
                        </a:solidFill>
                      </a:endParaRPr>
                    </a:p>
                  </a:txBody>
                  <a:tcPr/>
                </a:tc>
                <a:tc>
                  <a:txBody>
                    <a:bodyPr/>
                    <a:lstStyle/>
                    <a:p>
                      <a:pPr algn="ctr"/>
                      <a:r>
                        <a:rPr lang="es-ES" sz="3600" dirty="0" smtClean="0">
                          <a:solidFill>
                            <a:schemeClr val="bg2">
                              <a:lumMod val="50000"/>
                            </a:schemeClr>
                          </a:solidFill>
                        </a:rPr>
                        <a:t>+</a:t>
                      </a:r>
                      <a:endParaRPr lang="en-US" sz="3600" dirty="0">
                        <a:solidFill>
                          <a:schemeClr val="bg2">
                            <a:lumMod val="50000"/>
                          </a:schemeClr>
                        </a:solidFill>
                      </a:endParaRPr>
                    </a:p>
                  </a:txBody>
                  <a:tcPr/>
                </a:tc>
                <a:tc>
                  <a:txBody>
                    <a:bodyPr/>
                    <a:lstStyle/>
                    <a:p>
                      <a:pPr algn="ctr"/>
                      <a:r>
                        <a:rPr lang="es-ES" sz="3600" dirty="0" smtClean="0">
                          <a:solidFill>
                            <a:schemeClr val="bg2">
                              <a:lumMod val="50000"/>
                            </a:schemeClr>
                          </a:solidFill>
                        </a:rPr>
                        <a:t>-</a:t>
                      </a:r>
                      <a:endParaRPr lang="en-US" sz="3600" dirty="0">
                        <a:solidFill>
                          <a:schemeClr val="bg2">
                            <a:lumMod val="50000"/>
                          </a:schemeClr>
                        </a:solidFill>
                      </a:endParaRPr>
                    </a:p>
                  </a:txBody>
                  <a:tcPr/>
                </a:tc>
                <a:tc>
                  <a:txBody>
                    <a:bodyPr/>
                    <a:lstStyle/>
                    <a:p>
                      <a:pPr algn="ctr"/>
                      <a:r>
                        <a:rPr lang="es-ES" sz="3600" dirty="0" smtClean="0">
                          <a:solidFill>
                            <a:schemeClr val="bg2">
                              <a:lumMod val="50000"/>
                            </a:schemeClr>
                          </a:solidFill>
                        </a:rPr>
                        <a:t>+</a:t>
                      </a:r>
                      <a:endParaRPr lang="en-US" sz="3600" dirty="0">
                        <a:solidFill>
                          <a:schemeClr val="bg2">
                            <a:lumMod val="50000"/>
                          </a:schemeClr>
                        </a:solidFill>
                      </a:endParaRPr>
                    </a:p>
                  </a:txBody>
                  <a:tcPr/>
                </a:tc>
                <a:tc>
                  <a:txBody>
                    <a:bodyPr/>
                    <a:lstStyle/>
                    <a:p>
                      <a:pPr algn="ctr"/>
                      <a:r>
                        <a:rPr lang="es-ES" sz="3600" dirty="0" smtClean="0">
                          <a:solidFill>
                            <a:schemeClr val="bg2">
                              <a:lumMod val="50000"/>
                            </a:schemeClr>
                          </a:solidFill>
                        </a:rPr>
                        <a:t>-</a:t>
                      </a:r>
                      <a:endParaRPr lang="en-US" sz="3600" dirty="0">
                        <a:solidFill>
                          <a:schemeClr val="bg2">
                            <a:lumMod val="50000"/>
                          </a:schemeClr>
                        </a:solidFill>
                      </a:endParaRPr>
                    </a:p>
                  </a:txBody>
                  <a:tcPr/>
                </a:tc>
              </a:tr>
              <a:tr h="370840">
                <a:tc>
                  <a:txBody>
                    <a:bodyPr/>
                    <a:lstStyle/>
                    <a:p>
                      <a:r>
                        <a:rPr lang="es-ES" dirty="0" smtClean="0">
                          <a:solidFill>
                            <a:schemeClr val="bg2">
                              <a:lumMod val="50000"/>
                            </a:schemeClr>
                          </a:solidFill>
                        </a:rPr>
                        <a:t>CONATNGENTE</a:t>
                      </a:r>
                      <a:endParaRPr lang="en-US" dirty="0">
                        <a:solidFill>
                          <a:schemeClr val="bg2">
                            <a:lumMod val="50000"/>
                          </a:schemeClr>
                        </a:solidFill>
                      </a:endParaRPr>
                    </a:p>
                  </a:txBody>
                  <a:tcPr/>
                </a:tc>
                <a:tc>
                  <a:txBody>
                    <a:bodyPr/>
                    <a:lstStyle/>
                    <a:p>
                      <a:pPr algn="ctr"/>
                      <a:r>
                        <a:rPr lang="es-ES" sz="3600" dirty="0" smtClean="0">
                          <a:solidFill>
                            <a:schemeClr val="bg2">
                              <a:lumMod val="50000"/>
                            </a:schemeClr>
                          </a:solidFill>
                        </a:rPr>
                        <a:t>+</a:t>
                      </a:r>
                      <a:endParaRPr lang="en-US" sz="3600" dirty="0">
                        <a:solidFill>
                          <a:schemeClr val="bg2">
                            <a:lumMod val="50000"/>
                          </a:schemeClr>
                        </a:solidFill>
                      </a:endParaRPr>
                    </a:p>
                  </a:txBody>
                  <a:tcPr/>
                </a:tc>
                <a:tc>
                  <a:txBody>
                    <a:bodyPr/>
                    <a:lstStyle/>
                    <a:p>
                      <a:pPr algn="ctr"/>
                      <a:r>
                        <a:rPr lang="es-ES" sz="3600" dirty="0" smtClean="0">
                          <a:solidFill>
                            <a:schemeClr val="bg2">
                              <a:lumMod val="50000"/>
                            </a:schemeClr>
                          </a:solidFill>
                        </a:rPr>
                        <a:t>-</a:t>
                      </a:r>
                      <a:endParaRPr lang="en-US" sz="3600" dirty="0">
                        <a:solidFill>
                          <a:schemeClr val="bg2">
                            <a:lumMod val="50000"/>
                          </a:schemeClr>
                        </a:solidFill>
                      </a:endParaRPr>
                    </a:p>
                  </a:txBody>
                  <a:tcPr/>
                </a:tc>
                <a:tc>
                  <a:txBody>
                    <a:bodyPr/>
                    <a:lstStyle/>
                    <a:p>
                      <a:pPr algn="ctr"/>
                      <a:r>
                        <a:rPr lang="es-ES" sz="3600" dirty="0" smtClean="0">
                          <a:solidFill>
                            <a:schemeClr val="bg2">
                              <a:lumMod val="50000"/>
                            </a:schemeClr>
                          </a:solidFill>
                        </a:rPr>
                        <a:t>+</a:t>
                      </a:r>
                      <a:endParaRPr lang="en-US" sz="3600" dirty="0">
                        <a:solidFill>
                          <a:schemeClr val="bg2">
                            <a:lumMod val="50000"/>
                          </a:schemeClr>
                        </a:solidFill>
                      </a:endParaRPr>
                    </a:p>
                  </a:txBody>
                  <a:tcPr/>
                </a:tc>
                <a:tc>
                  <a:txBody>
                    <a:bodyPr/>
                    <a:lstStyle/>
                    <a:p>
                      <a:pPr algn="ctr"/>
                      <a:r>
                        <a:rPr lang="es-ES" sz="3600" dirty="0" smtClean="0">
                          <a:solidFill>
                            <a:schemeClr val="bg2">
                              <a:lumMod val="50000"/>
                            </a:schemeClr>
                          </a:solidFill>
                        </a:rPr>
                        <a:t>-</a:t>
                      </a:r>
                      <a:endParaRPr lang="en-US" sz="3600" dirty="0">
                        <a:solidFill>
                          <a:schemeClr val="bg2">
                            <a:lumMod val="50000"/>
                          </a:schemeClr>
                        </a:solidFill>
                      </a:endParaRPr>
                    </a:p>
                  </a:txBody>
                  <a:tcPr/>
                </a:tc>
              </a:tr>
              <a:tr h="370840">
                <a:tc>
                  <a:txBody>
                    <a:bodyPr/>
                    <a:lstStyle/>
                    <a:p>
                      <a:r>
                        <a:rPr lang="es-ES" dirty="0" smtClean="0">
                          <a:solidFill>
                            <a:schemeClr val="bg2">
                              <a:lumMod val="50000"/>
                            </a:schemeClr>
                          </a:solidFill>
                        </a:rPr>
                        <a:t>SECANTE</a:t>
                      </a:r>
                      <a:endParaRPr lang="en-US" dirty="0">
                        <a:solidFill>
                          <a:schemeClr val="bg2">
                            <a:lumMod val="50000"/>
                          </a:schemeClr>
                        </a:solidFill>
                      </a:endParaRPr>
                    </a:p>
                  </a:txBody>
                  <a:tcPr/>
                </a:tc>
                <a:tc>
                  <a:txBody>
                    <a:bodyPr/>
                    <a:lstStyle/>
                    <a:p>
                      <a:pPr algn="ctr"/>
                      <a:r>
                        <a:rPr lang="es-ES" sz="3600" dirty="0" smtClean="0">
                          <a:solidFill>
                            <a:schemeClr val="bg2">
                              <a:lumMod val="50000"/>
                            </a:schemeClr>
                          </a:solidFill>
                        </a:rPr>
                        <a:t>+</a:t>
                      </a:r>
                      <a:endParaRPr lang="en-US" sz="3600" dirty="0">
                        <a:solidFill>
                          <a:schemeClr val="bg2">
                            <a:lumMod val="50000"/>
                          </a:schemeClr>
                        </a:solidFill>
                      </a:endParaRPr>
                    </a:p>
                  </a:txBody>
                  <a:tcPr/>
                </a:tc>
                <a:tc>
                  <a:txBody>
                    <a:bodyPr/>
                    <a:lstStyle/>
                    <a:p>
                      <a:pPr algn="ctr"/>
                      <a:r>
                        <a:rPr lang="es-ES" sz="3600" dirty="0" smtClean="0">
                          <a:solidFill>
                            <a:schemeClr val="bg2">
                              <a:lumMod val="50000"/>
                            </a:schemeClr>
                          </a:solidFill>
                        </a:rPr>
                        <a:t>-</a:t>
                      </a:r>
                      <a:endParaRPr lang="en-US" sz="3600" dirty="0">
                        <a:solidFill>
                          <a:schemeClr val="bg2">
                            <a:lumMod val="50000"/>
                          </a:schemeClr>
                        </a:solidFill>
                      </a:endParaRPr>
                    </a:p>
                  </a:txBody>
                  <a:tcPr/>
                </a:tc>
                <a:tc>
                  <a:txBody>
                    <a:bodyPr/>
                    <a:lstStyle/>
                    <a:p>
                      <a:pPr algn="ctr"/>
                      <a:r>
                        <a:rPr lang="es-ES" sz="3600" dirty="0" smtClean="0">
                          <a:solidFill>
                            <a:schemeClr val="bg2">
                              <a:lumMod val="50000"/>
                            </a:schemeClr>
                          </a:solidFill>
                        </a:rPr>
                        <a:t>-</a:t>
                      </a:r>
                      <a:endParaRPr lang="en-US" sz="3600" dirty="0">
                        <a:solidFill>
                          <a:schemeClr val="bg2">
                            <a:lumMod val="50000"/>
                          </a:schemeClr>
                        </a:solidFill>
                      </a:endParaRPr>
                    </a:p>
                  </a:txBody>
                  <a:tcPr/>
                </a:tc>
                <a:tc>
                  <a:txBody>
                    <a:bodyPr/>
                    <a:lstStyle/>
                    <a:p>
                      <a:pPr algn="ctr"/>
                      <a:r>
                        <a:rPr lang="es-ES" sz="3600" dirty="0" smtClean="0">
                          <a:solidFill>
                            <a:schemeClr val="bg2">
                              <a:lumMod val="50000"/>
                            </a:schemeClr>
                          </a:solidFill>
                        </a:rPr>
                        <a:t>+</a:t>
                      </a:r>
                      <a:endParaRPr lang="en-US" sz="3600" dirty="0">
                        <a:solidFill>
                          <a:schemeClr val="bg2">
                            <a:lumMod val="50000"/>
                          </a:schemeClr>
                        </a:solidFill>
                      </a:endParaRPr>
                    </a:p>
                  </a:txBody>
                  <a:tcPr/>
                </a:tc>
              </a:tr>
              <a:tr h="370840">
                <a:tc>
                  <a:txBody>
                    <a:bodyPr/>
                    <a:lstStyle/>
                    <a:p>
                      <a:r>
                        <a:rPr lang="es-ES" dirty="0" smtClean="0">
                          <a:solidFill>
                            <a:schemeClr val="bg2">
                              <a:lumMod val="50000"/>
                            </a:schemeClr>
                          </a:solidFill>
                        </a:rPr>
                        <a:t>COSECANTE</a:t>
                      </a:r>
                      <a:endParaRPr lang="en-US" dirty="0">
                        <a:solidFill>
                          <a:schemeClr val="bg2">
                            <a:lumMod val="50000"/>
                          </a:schemeClr>
                        </a:solidFill>
                      </a:endParaRPr>
                    </a:p>
                  </a:txBody>
                  <a:tcPr/>
                </a:tc>
                <a:tc>
                  <a:txBody>
                    <a:bodyPr/>
                    <a:lstStyle/>
                    <a:p>
                      <a:pPr algn="ctr"/>
                      <a:r>
                        <a:rPr lang="es-ES" sz="3600" dirty="0" smtClean="0">
                          <a:solidFill>
                            <a:schemeClr val="bg2">
                              <a:lumMod val="50000"/>
                            </a:schemeClr>
                          </a:solidFill>
                        </a:rPr>
                        <a:t>+</a:t>
                      </a:r>
                      <a:endParaRPr lang="en-US" sz="3600" dirty="0">
                        <a:solidFill>
                          <a:schemeClr val="bg2">
                            <a:lumMod val="50000"/>
                          </a:schemeClr>
                        </a:solidFill>
                      </a:endParaRPr>
                    </a:p>
                  </a:txBody>
                  <a:tcPr/>
                </a:tc>
                <a:tc>
                  <a:txBody>
                    <a:bodyPr/>
                    <a:lstStyle/>
                    <a:p>
                      <a:pPr algn="ctr"/>
                      <a:r>
                        <a:rPr lang="es-ES" sz="3600" dirty="0" smtClean="0">
                          <a:solidFill>
                            <a:schemeClr val="bg2">
                              <a:lumMod val="50000"/>
                            </a:schemeClr>
                          </a:solidFill>
                        </a:rPr>
                        <a:t>+</a:t>
                      </a:r>
                      <a:endParaRPr lang="en-US" sz="3600" dirty="0">
                        <a:solidFill>
                          <a:schemeClr val="bg2">
                            <a:lumMod val="50000"/>
                          </a:schemeClr>
                        </a:solidFill>
                      </a:endParaRPr>
                    </a:p>
                  </a:txBody>
                  <a:tcPr/>
                </a:tc>
                <a:tc>
                  <a:txBody>
                    <a:bodyPr/>
                    <a:lstStyle/>
                    <a:p>
                      <a:pPr algn="ctr"/>
                      <a:r>
                        <a:rPr lang="es-ES" sz="3600" dirty="0" smtClean="0">
                          <a:solidFill>
                            <a:schemeClr val="bg2">
                              <a:lumMod val="50000"/>
                            </a:schemeClr>
                          </a:solidFill>
                        </a:rPr>
                        <a:t>-</a:t>
                      </a:r>
                      <a:endParaRPr lang="en-US" sz="3600" dirty="0">
                        <a:solidFill>
                          <a:schemeClr val="bg2">
                            <a:lumMod val="50000"/>
                          </a:schemeClr>
                        </a:solidFill>
                      </a:endParaRPr>
                    </a:p>
                  </a:txBody>
                  <a:tcPr/>
                </a:tc>
                <a:tc>
                  <a:txBody>
                    <a:bodyPr/>
                    <a:lstStyle/>
                    <a:p>
                      <a:pPr algn="ctr"/>
                      <a:r>
                        <a:rPr lang="es-ES" sz="3600" dirty="0" smtClean="0">
                          <a:solidFill>
                            <a:schemeClr val="bg2">
                              <a:lumMod val="50000"/>
                            </a:schemeClr>
                          </a:solidFill>
                        </a:rPr>
                        <a:t>-</a:t>
                      </a:r>
                      <a:endParaRPr lang="en-US" sz="3600" dirty="0">
                        <a:solidFill>
                          <a:schemeClr val="bg2">
                            <a:lumMod val="50000"/>
                          </a:schemeClr>
                        </a:solidFill>
                      </a:endParaRP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Rectángulo"/>
          <p:cNvSpPr/>
          <p:nvPr/>
        </p:nvSpPr>
        <p:spPr>
          <a:xfrm>
            <a:off x="642910" y="428604"/>
            <a:ext cx="8144481" cy="5878532"/>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5400" b="1" cap="none"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Bosquejo de las graficas</a:t>
            </a:r>
          </a:p>
          <a:p>
            <a:pPr algn="ctr"/>
            <a:r>
              <a:rPr lang="es-ES" sz="5400" b="1"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De las funciones</a:t>
            </a:r>
          </a:p>
          <a:p>
            <a:pPr algn="ctr"/>
            <a:r>
              <a:rPr lang="es-ES" sz="5400" b="1" cap="none"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Trigonométricas</a:t>
            </a:r>
            <a:r>
              <a:rPr lang="es-ES" sz="5400" b="1"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a:t>
            </a:r>
          </a:p>
          <a:p>
            <a:pPr algn="ctr"/>
            <a:endParaRPr lang="es-ES" sz="5400" b="1" cap="none" spc="150" dirty="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endParaRPr>
          </a:p>
          <a:p>
            <a:pPr algn="ctr">
              <a:buFont typeface="Wingdings" pitchFamily="2" charset="2"/>
              <a:buChar char="Ø"/>
            </a:pPr>
            <a:r>
              <a:rPr lang="es-ES" sz="4000" b="1"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Grafica de la función seno.</a:t>
            </a:r>
          </a:p>
          <a:p>
            <a:pPr algn="ctr">
              <a:buFont typeface="Wingdings" pitchFamily="2" charset="2"/>
              <a:buChar char="Ø"/>
            </a:pPr>
            <a:r>
              <a:rPr lang="es-ES" sz="4000" b="1"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Grafica de la función coseno</a:t>
            </a:r>
          </a:p>
          <a:p>
            <a:pPr algn="ctr">
              <a:buFont typeface="Wingdings" pitchFamily="2" charset="2"/>
              <a:buChar char="Ø"/>
            </a:pPr>
            <a:r>
              <a:rPr lang="es-ES" sz="4000" b="1" cap="none"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Grafica de la función tangente.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CuadroTexto"/>
          <p:cNvSpPr txBox="1"/>
          <p:nvPr/>
        </p:nvSpPr>
        <p:spPr>
          <a:xfrm>
            <a:off x="428596" y="285728"/>
            <a:ext cx="8501122" cy="6586418"/>
          </a:xfrm>
          <a:prstGeom prst="rect">
            <a:avLst/>
          </a:prstGeom>
          <a:noFill/>
        </p:spPr>
        <p:txBody>
          <a:bodyPr wrap="square" rtlCol="0">
            <a:spAutoFit/>
          </a:bodyPr>
          <a:lstStyle/>
          <a:p>
            <a:pPr algn="ctr"/>
            <a:r>
              <a:rPr lang="es-ES" sz="3200" b="1" spc="150" dirty="0" smtClean="0">
                <a:ln w="11430"/>
                <a:solidFill>
                  <a:schemeClr val="accent1">
                    <a:lumMod val="60000"/>
                    <a:lumOff val="40000"/>
                  </a:schemeClr>
                </a:solidFill>
                <a:effectLst>
                  <a:outerShdw blurRad="25400" algn="tl" rotWithShape="0">
                    <a:srgbClr val="000000">
                      <a:alpha val="43000"/>
                    </a:srgbClr>
                  </a:outerShdw>
                </a:effectLst>
                <a:latin typeface="Berlin Sans FB Demi" pitchFamily="34" charset="0"/>
              </a:rPr>
              <a:t>Bosquejo de las graficas de las funciones trigonométricas</a:t>
            </a:r>
          </a:p>
          <a:p>
            <a:pPr algn="ctr"/>
            <a:r>
              <a:rPr lang="es-ES" sz="3200" b="1" spc="150" dirty="0" smtClean="0">
                <a:ln w="11430"/>
                <a:solidFill>
                  <a:schemeClr val="accent1">
                    <a:lumMod val="60000"/>
                    <a:lumOff val="40000"/>
                  </a:schemeClr>
                </a:solidFill>
                <a:effectLst>
                  <a:outerShdw blurRad="25400" algn="tl" rotWithShape="0">
                    <a:srgbClr val="000000">
                      <a:alpha val="43000"/>
                    </a:srgbClr>
                  </a:outerShdw>
                </a:effectLst>
                <a:latin typeface="Berlin Sans FB Demi" pitchFamily="34" charset="0"/>
              </a:rPr>
              <a:t>Grafica de la función seno..</a:t>
            </a:r>
          </a:p>
          <a:p>
            <a:pPr algn="just"/>
            <a:endParaRPr lang="es-ES" dirty="0" smtClean="0">
              <a:solidFill>
                <a:schemeClr val="accent1">
                  <a:lumMod val="60000"/>
                  <a:lumOff val="40000"/>
                </a:schemeClr>
              </a:solidFill>
              <a:latin typeface="Baskerville Old Face" pitchFamily="18" charset="0"/>
            </a:endParaRPr>
          </a:p>
          <a:p>
            <a:pPr algn="just"/>
            <a:endParaRPr lang="es-ES" sz="2800" dirty="0" smtClean="0">
              <a:solidFill>
                <a:schemeClr val="accent1">
                  <a:lumMod val="60000"/>
                  <a:lumOff val="40000"/>
                </a:schemeClr>
              </a:solidFill>
              <a:latin typeface="Baskerville Old Face" pitchFamily="18" charset="0"/>
            </a:endParaRPr>
          </a:p>
          <a:p>
            <a:pPr algn="just"/>
            <a:endParaRPr lang="es-ES" sz="2800" dirty="0">
              <a:solidFill>
                <a:schemeClr val="accent1">
                  <a:lumMod val="60000"/>
                  <a:lumOff val="40000"/>
                </a:schemeClr>
              </a:solidFill>
              <a:latin typeface="Baskerville Old Face" pitchFamily="18" charset="0"/>
            </a:endParaRPr>
          </a:p>
          <a:p>
            <a:pPr algn="just"/>
            <a:endParaRPr lang="es-ES" sz="2800" dirty="0" smtClean="0">
              <a:solidFill>
                <a:schemeClr val="accent1">
                  <a:lumMod val="60000"/>
                  <a:lumOff val="40000"/>
                </a:schemeClr>
              </a:solidFill>
              <a:latin typeface="Baskerville Old Face" pitchFamily="18" charset="0"/>
            </a:endParaRPr>
          </a:p>
          <a:p>
            <a:pPr algn="just"/>
            <a:endParaRPr lang="es-ES" sz="2800" dirty="0">
              <a:solidFill>
                <a:schemeClr val="accent1">
                  <a:lumMod val="60000"/>
                  <a:lumOff val="40000"/>
                </a:schemeClr>
              </a:solidFill>
              <a:latin typeface="Baskerville Old Face" pitchFamily="18" charset="0"/>
            </a:endParaRPr>
          </a:p>
          <a:p>
            <a:pPr algn="just"/>
            <a:endParaRPr lang="es-ES" sz="2800" dirty="0" smtClean="0">
              <a:solidFill>
                <a:schemeClr val="accent1">
                  <a:lumMod val="60000"/>
                  <a:lumOff val="40000"/>
                </a:schemeClr>
              </a:solidFill>
              <a:latin typeface="Baskerville Old Face" pitchFamily="18" charset="0"/>
            </a:endParaRPr>
          </a:p>
          <a:p>
            <a:pPr algn="just"/>
            <a:r>
              <a:rPr lang="es-ES" sz="2800" dirty="0" smtClean="0">
                <a:latin typeface="Berlin Sans FB" pitchFamily="34" charset="0"/>
              </a:rPr>
              <a:t>Para elaborar un bosquejo de la grafica de la función seno es necesario considerar los valores obtenidos   para ella que se encuentran en la tabla desde 0º hasta 360º. Loas valores de los ángulos representan el eje de las </a:t>
            </a:r>
            <a:r>
              <a:rPr lang="es-ES" sz="2800" dirty="0" err="1" smtClean="0">
                <a:latin typeface="Berlin Sans FB" pitchFamily="34" charset="0"/>
              </a:rPr>
              <a:t>Xs</a:t>
            </a:r>
            <a:r>
              <a:rPr lang="es-ES" sz="2800" dirty="0" smtClean="0">
                <a:latin typeface="Berlin Sans FB" pitchFamily="34" charset="0"/>
              </a:rPr>
              <a:t> y los valores de la función representan el eje de las </a:t>
            </a:r>
            <a:r>
              <a:rPr lang="es-ES" sz="2800" dirty="0" err="1" smtClean="0">
                <a:latin typeface="Berlin Sans FB" pitchFamily="34" charset="0"/>
              </a:rPr>
              <a:t>Ys</a:t>
            </a:r>
            <a:r>
              <a:rPr lang="es-ES" sz="2800" dirty="0" smtClean="0">
                <a:latin typeface="Berlin Sans FB" pitchFamily="34" charset="0"/>
              </a:rPr>
              <a:t>. Esto muestra la figura.</a:t>
            </a:r>
            <a:endParaRPr lang="en-US" sz="2800" dirty="0">
              <a:latin typeface="Berlin Sans FB" pitchFamily="34" charset="0"/>
            </a:endParaRPr>
          </a:p>
        </p:txBody>
      </p:sp>
      <p:pic>
        <p:nvPicPr>
          <p:cNvPr id="3075" name="Picture 3"/>
          <p:cNvPicPr>
            <a:picLocks noChangeAspect="1" noChangeArrowheads="1"/>
          </p:cNvPicPr>
          <p:nvPr/>
        </p:nvPicPr>
        <p:blipFill>
          <a:blip r:embed="rId2"/>
          <a:srcRect/>
          <a:stretch>
            <a:fillRect/>
          </a:stretch>
        </p:blipFill>
        <p:spPr bwMode="auto">
          <a:xfrm>
            <a:off x="1643042" y="1785926"/>
            <a:ext cx="5786478" cy="25050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Rectángulo"/>
          <p:cNvSpPr/>
          <p:nvPr/>
        </p:nvSpPr>
        <p:spPr>
          <a:xfrm>
            <a:off x="357158" y="285728"/>
            <a:ext cx="8786842" cy="6401753"/>
          </a:xfrm>
          <a:prstGeom prst="rect">
            <a:avLst/>
          </a:prstGeom>
        </p:spPr>
        <p:txBody>
          <a:bodyPr wrap="square">
            <a:spAutoFit/>
          </a:bodyPr>
          <a:lstStyle/>
          <a:p>
            <a:pPr algn="ctr"/>
            <a:r>
              <a:rPr lang="es-ES" sz="3200" b="1" spc="150" dirty="0" smtClean="0">
                <a:ln w="11430"/>
                <a:solidFill>
                  <a:schemeClr val="accent1">
                    <a:lumMod val="60000"/>
                    <a:lumOff val="40000"/>
                  </a:schemeClr>
                </a:solidFill>
                <a:effectLst>
                  <a:outerShdw blurRad="25400" algn="tl" rotWithShape="0">
                    <a:srgbClr val="000000">
                      <a:alpha val="43000"/>
                    </a:srgbClr>
                  </a:outerShdw>
                </a:effectLst>
                <a:latin typeface="Baskerville Old Face" pitchFamily="18" charset="0"/>
              </a:rPr>
              <a:t>Grafica de la función coseno..</a:t>
            </a:r>
          </a:p>
          <a:p>
            <a:pPr algn="just"/>
            <a:endParaRPr lang="es-ES" dirty="0" smtClean="0">
              <a:solidFill>
                <a:schemeClr val="accent1">
                  <a:lumMod val="60000"/>
                  <a:lumOff val="40000"/>
                </a:schemeClr>
              </a:solidFill>
              <a:latin typeface="Baskerville Old Face" pitchFamily="18" charset="0"/>
            </a:endParaRPr>
          </a:p>
          <a:p>
            <a:pPr algn="just"/>
            <a:endParaRPr lang="es-ES" dirty="0" smtClean="0">
              <a:solidFill>
                <a:schemeClr val="accent1">
                  <a:lumMod val="60000"/>
                  <a:lumOff val="40000"/>
                </a:schemeClr>
              </a:solidFill>
              <a:latin typeface="Baskerville Old Face" pitchFamily="18" charset="0"/>
            </a:endParaRPr>
          </a:p>
          <a:p>
            <a:pPr algn="just"/>
            <a:endParaRPr lang="es-ES" dirty="0" smtClean="0">
              <a:solidFill>
                <a:schemeClr val="accent1">
                  <a:lumMod val="60000"/>
                  <a:lumOff val="40000"/>
                </a:schemeClr>
              </a:solidFill>
              <a:latin typeface="Baskerville Old Face" pitchFamily="18" charset="0"/>
            </a:endParaRPr>
          </a:p>
          <a:p>
            <a:pPr algn="just"/>
            <a:endParaRPr lang="es-ES" dirty="0" smtClean="0">
              <a:solidFill>
                <a:schemeClr val="accent1">
                  <a:lumMod val="60000"/>
                  <a:lumOff val="40000"/>
                </a:schemeClr>
              </a:solidFill>
              <a:latin typeface="Baskerville Old Face" pitchFamily="18" charset="0"/>
            </a:endParaRPr>
          </a:p>
          <a:p>
            <a:pPr algn="just"/>
            <a:endParaRPr lang="es-ES" dirty="0">
              <a:solidFill>
                <a:schemeClr val="accent1">
                  <a:lumMod val="60000"/>
                  <a:lumOff val="40000"/>
                </a:schemeClr>
              </a:solidFill>
              <a:latin typeface="Baskerville Old Face" pitchFamily="18" charset="0"/>
            </a:endParaRPr>
          </a:p>
          <a:p>
            <a:pPr algn="just"/>
            <a:endParaRPr lang="es-ES" dirty="0" smtClean="0">
              <a:solidFill>
                <a:schemeClr val="accent1">
                  <a:lumMod val="60000"/>
                  <a:lumOff val="40000"/>
                </a:schemeClr>
              </a:solidFill>
              <a:latin typeface="Baskerville Old Face" pitchFamily="18" charset="0"/>
            </a:endParaRPr>
          </a:p>
          <a:p>
            <a:pPr algn="just"/>
            <a:endParaRPr lang="es-ES" dirty="0">
              <a:solidFill>
                <a:schemeClr val="accent1">
                  <a:lumMod val="60000"/>
                  <a:lumOff val="40000"/>
                </a:schemeClr>
              </a:solidFill>
              <a:latin typeface="Baskerville Old Face" pitchFamily="18" charset="0"/>
            </a:endParaRPr>
          </a:p>
          <a:p>
            <a:pPr algn="just"/>
            <a:endParaRPr lang="es-ES" dirty="0" smtClean="0">
              <a:solidFill>
                <a:schemeClr val="accent1">
                  <a:lumMod val="60000"/>
                  <a:lumOff val="40000"/>
                </a:schemeClr>
              </a:solidFill>
              <a:latin typeface="Baskerville Old Face" pitchFamily="18" charset="0"/>
            </a:endParaRPr>
          </a:p>
          <a:p>
            <a:pPr algn="just"/>
            <a:endParaRPr lang="es-ES" dirty="0">
              <a:solidFill>
                <a:schemeClr val="accent1">
                  <a:lumMod val="60000"/>
                  <a:lumOff val="40000"/>
                </a:schemeClr>
              </a:solidFill>
              <a:latin typeface="Baskerville Old Face" pitchFamily="18" charset="0"/>
            </a:endParaRPr>
          </a:p>
          <a:p>
            <a:pPr algn="just"/>
            <a:endParaRPr lang="es-ES" dirty="0" smtClean="0">
              <a:solidFill>
                <a:schemeClr val="accent1">
                  <a:lumMod val="60000"/>
                  <a:lumOff val="40000"/>
                </a:schemeClr>
              </a:solidFill>
              <a:latin typeface="Baskerville Old Face" pitchFamily="18" charset="0"/>
            </a:endParaRPr>
          </a:p>
          <a:p>
            <a:pPr algn="just"/>
            <a:endParaRPr lang="es-ES" dirty="0" smtClean="0">
              <a:solidFill>
                <a:schemeClr val="accent1">
                  <a:lumMod val="60000"/>
                  <a:lumOff val="40000"/>
                </a:schemeClr>
              </a:solidFill>
              <a:latin typeface="Baskerville Old Face" pitchFamily="18" charset="0"/>
            </a:endParaRPr>
          </a:p>
          <a:p>
            <a:pPr algn="just"/>
            <a:endParaRPr lang="es-ES" dirty="0" smtClean="0">
              <a:solidFill>
                <a:schemeClr val="accent1">
                  <a:lumMod val="60000"/>
                  <a:lumOff val="40000"/>
                </a:schemeClr>
              </a:solidFill>
              <a:latin typeface="Baskerville Old Face" pitchFamily="18" charset="0"/>
            </a:endParaRPr>
          </a:p>
          <a:p>
            <a:pPr algn="just"/>
            <a:endParaRPr lang="es-ES" dirty="0" smtClean="0">
              <a:solidFill>
                <a:schemeClr val="accent1">
                  <a:lumMod val="60000"/>
                  <a:lumOff val="40000"/>
                </a:schemeClr>
              </a:solidFill>
              <a:latin typeface="Baskerville Old Face" pitchFamily="18" charset="0"/>
            </a:endParaRPr>
          </a:p>
          <a:p>
            <a:pPr algn="just"/>
            <a:endParaRPr lang="es-ES" sz="2400" dirty="0" smtClean="0">
              <a:solidFill>
                <a:schemeClr val="accent1">
                  <a:lumMod val="60000"/>
                  <a:lumOff val="40000"/>
                </a:schemeClr>
              </a:solidFill>
              <a:latin typeface="Berlin Sans FB" pitchFamily="34" charset="0"/>
            </a:endParaRPr>
          </a:p>
          <a:p>
            <a:pPr algn="just"/>
            <a:r>
              <a:rPr lang="es-ES" sz="2400" dirty="0" smtClean="0">
                <a:latin typeface="Berlin Sans FB" pitchFamily="34" charset="0"/>
              </a:rPr>
              <a:t>Para elaborar un bosquejo de la grafica de la función coseno es necesario considerar los valores obtenidos   para ella que se encuentran en la tabla desde 0º hasta 360º. Loas valores de los ángulos representan el eje de las </a:t>
            </a:r>
            <a:r>
              <a:rPr lang="es-ES" sz="2400" dirty="0" err="1" smtClean="0">
                <a:latin typeface="Berlin Sans FB" pitchFamily="34" charset="0"/>
              </a:rPr>
              <a:t>Xs</a:t>
            </a:r>
            <a:r>
              <a:rPr lang="es-ES" sz="2400" dirty="0" smtClean="0">
                <a:latin typeface="Berlin Sans FB" pitchFamily="34" charset="0"/>
              </a:rPr>
              <a:t> y los valores de la función representan el eje de las </a:t>
            </a:r>
            <a:r>
              <a:rPr lang="es-ES" sz="2400" dirty="0" err="1" smtClean="0">
                <a:latin typeface="Berlin Sans FB" pitchFamily="34" charset="0"/>
              </a:rPr>
              <a:t>Ys</a:t>
            </a:r>
            <a:r>
              <a:rPr lang="es-ES" sz="2400" dirty="0" smtClean="0">
                <a:latin typeface="Berlin Sans FB" pitchFamily="34" charset="0"/>
              </a:rPr>
              <a:t>. Esto muestra la figura.</a:t>
            </a:r>
            <a:endParaRPr lang="en-US" sz="2400" dirty="0">
              <a:latin typeface="Berlin Sans FB" pitchFamily="34" charset="0"/>
            </a:endParaRPr>
          </a:p>
        </p:txBody>
      </p:sp>
      <p:pic>
        <p:nvPicPr>
          <p:cNvPr id="1027" name="Picture 3"/>
          <p:cNvPicPr>
            <a:picLocks noChangeAspect="1" noChangeArrowheads="1"/>
          </p:cNvPicPr>
          <p:nvPr/>
        </p:nvPicPr>
        <p:blipFill>
          <a:blip r:embed="rId2"/>
          <a:srcRect/>
          <a:stretch>
            <a:fillRect/>
          </a:stretch>
        </p:blipFill>
        <p:spPr bwMode="auto">
          <a:xfrm>
            <a:off x="1142976" y="785794"/>
            <a:ext cx="6667500" cy="35528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CL" sz="5400" dirty="0" smtClean="0">
                <a:solidFill>
                  <a:schemeClr val="accent1">
                    <a:lumMod val="60000"/>
                    <a:lumOff val="40000"/>
                  </a:schemeClr>
                </a:solidFill>
                <a:latin typeface="Berlin Sans FB Demi" pitchFamily="34" charset="0"/>
              </a:rPr>
              <a:t>Definición</a:t>
            </a:r>
            <a:endParaRPr lang="es-CL" sz="5400" dirty="0">
              <a:solidFill>
                <a:schemeClr val="accent1">
                  <a:lumMod val="60000"/>
                  <a:lumOff val="40000"/>
                </a:schemeClr>
              </a:solidFill>
              <a:latin typeface="Berlin Sans FB Demi" pitchFamily="34" charset="0"/>
            </a:endParaRPr>
          </a:p>
        </p:txBody>
      </p:sp>
      <p:sp>
        <p:nvSpPr>
          <p:cNvPr id="3" name="2 Marcador de contenido"/>
          <p:cNvSpPr>
            <a:spLocks noGrp="1"/>
          </p:cNvSpPr>
          <p:nvPr>
            <p:ph idx="1"/>
          </p:nvPr>
        </p:nvSpPr>
        <p:spPr/>
        <p:txBody>
          <a:bodyPr>
            <a:noAutofit/>
          </a:bodyPr>
          <a:lstStyle/>
          <a:p>
            <a:r>
              <a:rPr lang="es-CL" sz="2800" dirty="0" smtClean="0">
                <a:latin typeface="Berlin Sans FB" pitchFamily="34" charset="0"/>
              </a:rPr>
              <a:t>Es una rama de las matemáticas que tiene como objetivo la medición de los triángulos.</a:t>
            </a:r>
          </a:p>
          <a:p>
            <a:endParaRPr lang="es-CL" sz="2800" dirty="0" smtClean="0">
              <a:latin typeface="Berlin Sans FB" pitchFamily="34" charset="0"/>
            </a:endParaRPr>
          </a:p>
          <a:p>
            <a:r>
              <a:rPr lang="es-CL" sz="2800" dirty="0" smtClean="0">
                <a:latin typeface="Berlin Sans FB" pitchFamily="34" charset="0"/>
              </a:rPr>
              <a:t>Estudia las funciones seno, coseno, tangente, cotangente, secante y cosecante.</a:t>
            </a:r>
          </a:p>
          <a:p>
            <a:endParaRPr lang="es-CL" sz="2800" dirty="0" smtClean="0">
              <a:latin typeface="Berlin Sans FB" pitchFamily="34" charset="0"/>
            </a:endParaRPr>
          </a:p>
          <a:p>
            <a:r>
              <a:rPr lang="es-CL" sz="2800" dirty="0" smtClean="0">
                <a:latin typeface="Berlin Sans FB" pitchFamily="34" charset="0"/>
              </a:rPr>
              <a:t>Se utiliza generalmente en la astronomía para medir distancias a estrellas, en puntos geográficos y en sistemas de navegación por satélites.</a:t>
            </a:r>
            <a:endParaRPr lang="es-CL" sz="2800" dirty="0">
              <a:latin typeface="Berlin Sans FB"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Rectángulo"/>
          <p:cNvSpPr/>
          <p:nvPr/>
        </p:nvSpPr>
        <p:spPr>
          <a:xfrm>
            <a:off x="357158" y="428604"/>
            <a:ext cx="8786842" cy="6032421"/>
          </a:xfrm>
          <a:prstGeom prst="rect">
            <a:avLst/>
          </a:prstGeom>
        </p:spPr>
        <p:txBody>
          <a:bodyPr wrap="square">
            <a:spAutoFit/>
          </a:bodyPr>
          <a:lstStyle/>
          <a:p>
            <a:pPr algn="ctr"/>
            <a:r>
              <a:rPr lang="es-ES" sz="3200" b="1" spc="150" dirty="0" smtClean="0">
                <a:ln w="11430"/>
                <a:solidFill>
                  <a:schemeClr val="accent1">
                    <a:lumMod val="60000"/>
                    <a:lumOff val="40000"/>
                  </a:schemeClr>
                </a:solidFill>
                <a:effectLst>
                  <a:outerShdw blurRad="25400" algn="tl" rotWithShape="0">
                    <a:srgbClr val="000000">
                      <a:alpha val="43000"/>
                    </a:srgbClr>
                  </a:outerShdw>
                </a:effectLst>
                <a:latin typeface="Baskerville Old Face" pitchFamily="18" charset="0"/>
              </a:rPr>
              <a:t>Grafica de la función tangente..</a:t>
            </a:r>
          </a:p>
          <a:p>
            <a:pPr algn="just"/>
            <a:endParaRPr lang="es-ES" dirty="0" smtClean="0">
              <a:solidFill>
                <a:schemeClr val="accent1">
                  <a:lumMod val="60000"/>
                  <a:lumOff val="40000"/>
                </a:schemeClr>
              </a:solidFill>
              <a:latin typeface="Baskerville Old Face" pitchFamily="18" charset="0"/>
            </a:endParaRPr>
          </a:p>
          <a:p>
            <a:pPr algn="just"/>
            <a:endParaRPr lang="es-ES" dirty="0" smtClean="0">
              <a:solidFill>
                <a:schemeClr val="accent1">
                  <a:lumMod val="60000"/>
                  <a:lumOff val="40000"/>
                </a:schemeClr>
              </a:solidFill>
              <a:latin typeface="Baskerville Old Face" pitchFamily="18" charset="0"/>
            </a:endParaRPr>
          </a:p>
          <a:p>
            <a:pPr algn="just"/>
            <a:endParaRPr lang="es-ES" dirty="0" smtClean="0">
              <a:solidFill>
                <a:schemeClr val="accent1">
                  <a:lumMod val="60000"/>
                  <a:lumOff val="40000"/>
                </a:schemeClr>
              </a:solidFill>
              <a:latin typeface="Baskerville Old Face" pitchFamily="18" charset="0"/>
            </a:endParaRPr>
          </a:p>
          <a:p>
            <a:pPr algn="just"/>
            <a:endParaRPr lang="es-ES" dirty="0" smtClean="0">
              <a:solidFill>
                <a:schemeClr val="accent1">
                  <a:lumMod val="60000"/>
                  <a:lumOff val="40000"/>
                </a:schemeClr>
              </a:solidFill>
              <a:latin typeface="Baskerville Old Face" pitchFamily="18" charset="0"/>
            </a:endParaRPr>
          </a:p>
          <a:p>
            <a:pPr algn="just"/>
            <a:endParaRPr lang="es-ES" dirty="0">
              <a:solidFill>
                <a:schemeClr val="accent1">
                  <a:lumMod val="60000"/>
                  <a:lumOff val="40000"/>
                </a:schemeClr>
              </a:solidFill>
              <a:latin typeface="Baskerville Old Face" pitchFamily="18" charset="0"/>
            </a:endParaRPr>
          </a:p>
          <a:p>
            <a:pPr algn="just"/>
            <a:endParaRPr lang="es-ES" dirty="0">
              <a:solidFill>
                <a:schemeClr val="accent1">
                  <a:lumMod val="60000"/>
                  <a:lumOff val="40000"/>
                </a:schemeClr>
              </a:solidFill>
              <a:latin typeface="Baskerville Old Face" pitchFamily="18" charset="0"/>
            </a:endParaRPr>
          </a:p>
          <a:p>
            <a:pPr algn="just"/>
            <a:endParaRPr lang="es-ES" dirty="0" smtClean="0">
              <a:solidFill>
                <a:schemeClr val="accent1">
                  <a:lumMod val="60000"/>
                  <a:lumOff val="40000"/>
                </a:schemeClr>
              </a:solidFill>
              <a:latin typeface="Baskerville Old Face" pitchFamily="18" charset="0"/>
            </a:endParaRPr>
          </a:p>
          <a:p>
            <a:pPr algn="just"/>
            <a:endParaRPr lang="es-ES" dirty="0" smtClean="0">
              <a:solidFill>
                <a:schemeClr val="accent1">
                  <a:lumMod val="60000"/>
                  <a:lumOff val="40000"/>
                </a:schemeClr>
              </a:solidFill>
              <a:latin typeface="Baskerville Old Face" pitchFamily="18" charset="0"/>
            </a:endParaRPr>
          </a:p>
          <a:p>
            <a:pPr algn="just"/>
            <a:endParaRPr lang="es-ES" dirty="0" smtClean="0">
              <a:solidFill>
                <a:schemeClr val="accent1">
                  <a:lumMod val="60000"/>
                  <a:lumOff val="40000"/>
                </a:schemeClr>
              </a:solidFill>
              <a:latin typeface="Baskerville Old Face" pitchFamily="18" charset="0"/>
            </a:endParaRPr>
          </a:p>
          <a:p>
            <a:pPr algn="just"/>
            <a:endParaRPr lang="es-ES" sz="2400" dirty="0" smtClean="0">
              <a:solidFill>
                <a:schemeClr val="accent1">
                  <a:lumMod val="60000"/>
                  <a:lumOff val="40000"/>
                </a:schemeClr>
              </a:solidFill>
              <a:latin typeface="Berlin Sans FB" pitchFamily="34" charset="0"/>
            </a:endParaRPr>
          </a:p>
          <a:p>
            <a:pPr algn="just"/>
            <a:r>
              <a:rPr lang="es-ES" sz="2400" dirty="0" smtClean="0">
                <a:solidFill>
                  <a:schemeClr val="accent1">
                    <a:lumMod val="60000"/>
                    <a:lumOff val="40000"/>
                  </a:schemeClr>
                </a:solidFill>
                <a:latin typeface="Berlin Sans FB" pitchFamily="34" charset="0"/>
              </a:rPr>
              <a:t>Para elaborar un bosquejo de la grafica de la tangente coseno es necesario considerar los valores obtenidos   para ella que se encuentran en la tabla desde 0º hasta 360º. Loas valores de los ángulos representan el eje de las </a:t>
            </a:r>
            <a:r>
              <a:rPr lang="es-ES" sz="2400" dirty="0" err="1" smtClean="0">
                <a:solidFill>
                  <a:schemeClr val="accent1">
                    <a:lumMod val="60000"/>
                    <a:lumOff val="40000"/>
                  </a:schemeClr>
                </a:solidFill>
                <a:latin typeface="Berlin Sans FB" pitchFamily="34" charset="0"/>
              </a:rPr>
              <a:t>Xs</a:t>
            </a:r>
            <a:r>
              <a:rPr lang="es-ES" sz="2400" dirty="0" smtClean="0">
                <a:solidFill>
                  <a:schemeClr val="accent1">
                    <a:lumMod val="60000"/>
                    <a:lumOff val="40000"/>
                  </a:schemeClr>
                </a:solidFill>
                <a:latin typeface="Berlin Sans FB" pitchFamily="34" charset="0"/>
              </a:rPr>
              <a:t> y los valores de la función representan el eje de las </a:t>
            </a:r>
            <a:r>
              <a:rPr lang="es-ES" sz="2400" dirty="0" err="1" smtClean="0">
                <a:solidFill>
                  <a:schemeClr val="accent1">
                    <a:lumMod val="60000"/>
                    <a:lumOff val="40000"/>
                  </a:schemeClr>
                </a:solidFill>
                <a:latin typeface="Berlin Sans FB" pitchFamily="34" charset="0"/>
              </a:rPr>
              <a:t>Ys</a:t>
            </a:r>
            <a:r>
              <a:rPr lang="es-ES" sz="2400" dirty="0" smtClean="0">
                <a:solidFill>
                  <a:schemeClr val="accent1">
                    <a:lumMod val="60000"/>
                    <a:lumOff val="40000"/>
                  </a:schemeClr>
                </a:solidFill>
                <a:latin typeface="Berlin Sans FB" pitchFamily="34" charset="0"/>
              </a:rPr>
              <a:t>. En algunos casos el valor de los  </a:t>
            </a:r>
            <a:r>
              <a:rPr lang="es-ES" sz="2400" dirty="0" err="1" smtClean="0">
                <a:solidFill>
                  <a:schemeClr val="accent1">
                    <a:lumMod val="60000"/>
                    <a:lumOff val="40000"/>
                  </a:schemeClr>
                </a:solidFill>
                <a:latin typeface="Berlin Sans FB" pitchFamily="34" charset="0"/>
              </a:rPr>
              <a:t>angulos</a:t>
            </a:r>
            <a:r>
              <a:rPr lang="es-ES" sz="2400" dirty="0" smtClean="0">
                <a:solidFill>
                  <a:schemeClr val="accent1">
                    <a:lumMod val="60000"/>
                    <a:lumOff val="40000"/>
                  </a:schemeClr>
                </a:solidFill>
                <a:latin typeface="Berlin Sans FB" pitchFamily="34" charset="0"/>
              </a:rPr>
              <a:t> se puede expresar en radianes , recuerda que 2 </a:t>
            </a:r>
            <a:r>
              <a:rPr lang="el-GR" sz="2400" dirty="0" smtClean="0">
                <a:solidFill>
                  <a:schemeClr val="accent1">
                    <a:lumMod val="60000"/>
                    <a:lumOff val="40000"/>
                  </a:schemeClr>
                </a:solidFill>
              </a:rPr>
              <a:t>π</a:t>
            </a:r>
            <a:r>
              <a:rPr lang="es-ES" sz="2400" dirty="0" smtClean="0">
                <a:solidFill>
                  <a:schemeClr val="accent1">
                    <a:lumMod val="60000"/>
                    <a:lumOff val="40000"/>
                  </a:schemeClr>
                </a:solidFill>
                <a:latin typeface="Berlin Sans FB" pitchFamily="34" charset="0"/>
              </a:rPr>
              <a:t>  = 360º, o </a:t>
            </a:r>
            <a:r>
              <a:rPr lang="el-GR" sz="2400" dirty="0" smtClean="0">
                <a:solidFill>
                  <a:schemeClr val="accent1">
                    <a:lumMod val="60000"/>
                    <a:lumOff val="40000"/>
                  </a:schemeClr>
                </a:solidFill>
              </a:rPr>
              <a:t>π</a:t>
            </a:r>
            <a:r>
              <a:rPr lang="es-ES" sz="2400" dirty="0" smtClean="0">
                <a:solidFill>
                  <a:schemeClr val="accent1">
                    <a:lumMod val="60000"/>
                    <a:lumOff val="40000"/>
                  </a:schemeClr>
                </a:solidFill>
                <a:latin typeface="Berlin Sans FB" pitchFamily="34" charset="0"/>
              </a:rPr>
              <a:t> = 180º y además que </a:t>
            </a:r>
            <a:r>
              <a:rPr lang="el-GR" sz="2400" dirty="0" smtClean="0">
                <a:solidFill>
                  <a:schemeClr val="accent1">
                    <a:lumMod val="60000"/>
                    <a:lumOff val="40000"/>
                  </a:schemeClr>
                </a:solidFill>
              </a:rPr>
              <a:t>π</a:t>
            </a:r>
            <a:r>
              <a:rPr lang="es-ES" sz="2400" dirty="0" smtClean="0">
                <a:solidFill>
                  <a:schemeClr val="accent1">
                    <a:lumMod val="60000"/>
                    <a:lumOff val="40000"/>
                  </a:schemeClr>
                </a:solidFill>
                <a:latin typeface="Berlin Sans FB" pitchFamily="34" charset="0"/>
              </a:rPr>
              <a:t> = 3.14159.</a:t>
            </a:r>
            <a:endParaRPr lang="en-US" sz="2400" dirty="0">
              <a:solidFill>
                <a:schemeClr val="accent1">
                  <a:lumMod val="60000"/>
                  <a:lumOff val="40000"/>
                </a:schemeClr>
              </a:solidFill>
              <a:latin typeface="Berlin Sans FB" pitchFamily="34" charset="0"/>
            </a:endParaRPr>
          </a:p>
        </p:txBody>
      </p:sp>
      <p:pic>
        <p:nvPicPr>
          <p:cNvPr id="120834" name="Picture 2" descr="http://upload.wikimedia.org/wikipedia/commons/thumb/6/66/FuncionTrigonometriaTangente.svg/350px-FuncionTrigonometriaTangente.svg.png"/>
          <p:cNvPicPr>
            <a:picLocks noChangeAspect="1" noChangeArrowheads="1"/>
          </p:cNvPicPr>
          <p:nvPr/>
        </p:nvPicPr>
        <p:blipFill>
          <a:blip r:embed="rId2"/>
          <a:srcRect/>
          <a:stretch>
            <a:fillRect/>
          </a:stretch>
        </p:blipFill>
        <p:spPr bwMode="auto">
          <a:xfrm>
            <a:off x="1857356" y="1000108"/>
            <a:ext cx="5214974" cy="2357454"/>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Rectángulo"/>
          <p:cNvSpPr/>
          <p:nvPr/>
        </p:nvSpPr>
        <p:spPr>
          <a:xfrm>
            <a:off x="642910" y="428604"/>
            <a:ext cx="8144481" cy="649408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5400" b="1" cap="none"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Análisis del dominio y</a:t>
            </a:r>
          </a:p>
          <a:p>
            <a:pPr algn="ctr"/>
            <a:r>
              <a:rPr lang="es-ES" sz="5400" b="1"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Rango de un función </a:t>
            </a:r>
          </a:p>
          <a:p>
            <a:pPr algn="ctr"/>
            <a:r>
              <a:rPr lang="es-ES" sz="5400" b="1"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trigonométrica.</a:t>
            </a:r>
          </a:p>
          <a:p>
            <a:pPr algn="ctr"/>
            <a:endParaRPr lang="es-ES" sz="5400" b="1" cap="none" spc="150" dirty="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endParaRPr>
          </a:p>
          <a:p>
            <a:pPr algn="ctr">
              <a:buFont typeface="Wingdings" pitchFamily="2" charset="2"/>
              <a:buChar char="Ø"/>
            </a:pPr>
            <a:r>
              <a:rPr lang="es-ES" sz="4000" b="1"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Dominio de una función Trigonométrica.</a:t>
            </a:r>
          </a:p>
          <a:p>
            <a:pPr algn="ctr"/>
            <a:endParaRPr lang="es-ES" sz="4000" b="1"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endParaRPr>
          </a:p>
          <a:p>
            <a:pPr algn="ctr">
              <a:buFont typeface="Wingdings" pitchFamily="2" charset="2"/>
              <a:buChar char="Ø"/>
            </a:pPr>
            <a:r>
              <a:rPr lang="es-ES" sz="4000" b="1"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Rango de una función Trigonométrica</a:t>
            </a:r>
            <a:endParaRPr lang="es-ES" sz="4000" b="1" cap="none"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Rectángulo"/>
          <p:cNvSpPr/>
          <p:nvPr/>
        </p:nvSpPr>
        <p:spPr>
          <a:xfrm>
            <a:off x="357158" y="285728"/>
            <a:ext cx="8786842" cy="6340197"/>
          </a:xfrm>
          <a:prstGeom prst="rect">
            <a:avLst/>
          </a:prstGeom>
        </p:spPr>
        <p:txBody>
          <a:bodyPr wrap="square">
            <a:spAutoFit/>
          </a:bodyPr>
          <a:lstStyle/>
          <a:p>
            <a:pPr algn="ctr"/>
            <a:r>
              <a:rPr lang="es-ES" sz="3200" b="1" spc="150" dirty="0" smtClean="0">
                <a:ln w="11430"/>
                <a:solidFill>
                  <a:schemeClr val="accent1">
                    <a:lumMod val="60000"/>
                    <a:lumOff val="40000"/>
                  </a:schemeClr>
                </a:solidFill>
                <a:effectLst>
                  <a:outerShdw blurRad="25400" algn="tl" rotWithShape="0">
                    <a:srgbClr val="000000">
                      <a:alpha val="43000"/>
                    </a:srgbClr>
                  </a:outerShdw>
                </a:effectLst>
                <a:latin typeface="Berlin Sans FB Demi" pitchFamily="34" charset="0"/>
              </a:rPr>
              <a:t>Análisis del dominio y rango de un función trigonométrica.</a:t>
            </a:r>
          </a:p>
          <a:p>
            <a:pPr algn="ctr"/>
            <a:endParaRPr lang="es-ES" sz="3200" b="1" spc="150" dirty="0" smtClean="0">
              <a:ln w="11430"/>
              <a:solidFill>
                <a:schemeClr val="accent1">
                  <a:lumMod val="60000"/>
                  <a:lumOff val="40000"/>
                </a:schemeClr>
              </a:solidFill>
              <a:effectLst>
                <a:outerShdw blurRad="25400" algn="tl" rotWithShape="0">
                  <a:srgbClr val="000000">
                    <a:alpha val="43000"/>
                  </a:srgbClr>
                </a:outerShdw>
              </a:effectLst>
              <a:latin typeface="Berlin Sans FB Demi" pitchFamily="34" charset="0"/>
            </a:endParaRPr>
          </a:p>
          <a:p>
            <a:pPr algn="ctr"/>
            <a:r>
              <a:rPr lang="es-ES" sz="3200" b="1" spc="150" dirty="0" smtClean="0">
                <a:ln w="11430"/>
                <a:solidFill>
                  <a:schemeClr val="accent1">
                    <a:lumMod val="60000"/>
                    <a:lumOff val="40000"/>
                  </a:schemeClr>
                </a:solidFill>
                <a:effectLst>
                  <a:outerShdw blurRad="25400" algn="tl" rotWithShape="0">
                    <a:srgbClr val="000000">
                      <a:alpha val="43000"/>
                    </a:srgbClr>
                  </a:outerShdw>
                </a:effectLst>
                <a:latin typeface="Berlin Sans FB Demi" pitchFamily="34" charset="0"/>
              </a:rPr>
              <a:t>Dominio de una función trigonométrica.</a:t>
            </a:r>
          </a:p>
          <a:p>
            <a:pPr algn="ctr"/>
            <a:endParaRPr lang="es-ES" dirty="0" smtClean="0">
              <a:solidFill>
                <a:schemeClr val="accent1">
                  <a:lumMod val="60000"/>
                  <a:lumOff val="40000"/>
                </a:schemeClr>
              </a:solidFill>
              <a:latin typeface="Baskerville Old Face" pitchFamily="18" charset="0"/>
            </a:endParaRPr>
          </a:p>
          <a:p>
            <a:pPr algn="just"/>
            <a:r>
              <a:rPr lang="es-ES" sz="2800" dirty="0" smtClean="0">
                <a:solidFill>
                  <a:schemeClr val="accent1">
                    <a:lumMod val="60000"/>
                    <a:lumOff val="40000"/>
                  </a:schemeClr>
                </a:solidFill>
                <a:latin typeface="Berlin Sans FB" pitchFamily="34" charset="0"/>
              </a:rPr>
              <a:t>Se define como el conjunto de valores que pueden tener la variable independiente  de manera que se puede obtener su imagen o el valor de la función.</a:t>
            </a:r>
          </a:p>
          <a:p>
            <a:pPr algn="just"/>
            <a:endParaRPr lang="es-ES" sz="3200" dirty="0">
              <a:solidFill>
                <a:schemeClr val="accent1">
                  <a:lumMod val="60000"/>
                  <a:lumOff val="40000"/>
                </a:schemeClr>
              </a:solidFill>
              <a:latin typeface="Baskerville Old Face" pitchFamily="18" charset="0"/>
            </a:endParaRPr>
          </a:p>
          <a:p>
            <a:pPr algn="just"/>
            <a:r>
              <a:rPr lang="es-ES" sz="3200" b="1" spc="150" dirty="0" smtClean="0">
                <a:ln w="11430"/>
                <a:solidFill>
                  <a:schemeClr val="accent1">
                    <a:lumMod val="60000"/>
                    <a:lumOff val="40000"/>
                  </a:schemeClr>
                </a:solidFill>
                <a:effectLst>
                  <a:outerShdw blurRad="25400" algn="tl" rotWithShape="0">
                    <a:srgbClr val="000000">
                      <a:alpha val="43000"/>
                    </a:srgbClr>
                  </a:outerShdw>
                </a:effectLst>
                <a:latin typeface="Baskerville Old Face" pitchFamily="18" charset="0"/>
              </a:rPr>
              <a:t>       </a:t>
            </a:r>
            <a:r>
              <a:rPr lang="es-ES" sz="3200" b="1" spc="150" dirty="0" smtClean="0">
                <a:ln w="11430"/>
                <a:solidFill>
                  <a:schemeClr val="accent1">
                    <a:lumMod val="60000"/>
                    <a:lumOff val="40000"/>
                  </a:schemeClr>
                </a:solidFill>
                <a:effectLst>
                  <a:outerShdw blurRad="25400" algn="tl" rotWithShape="0">
                    <a:srgbClr val="000000">
                      <a:alpha val="43000"/>
                    </a:srgbClr>
                  </a:outerShdw>
                </a:effectLst>
                <a:latin typeface="Berlin Sans FB Demi" pitchFamily="34" charset="0"/>
              </a:rPr>
              <a:t>Rango de una función trigonométrica</a:t>
            </a:r>
            <a:r>
              <a:rPr lang="es-ES" sz="3200" b="1" spc="150" dirty="0" smtClean="0">
                <a:ln w="11430"/>
                <a:solidFill>
                  <a:schemeClr val="accent1">
                    <a:lumMod val="60000"/>
                    <a:lumOff val="40000"/>
                  </a:schemeClr>
                </a:solidFill>
                <a:effectLst>
                  <a:outerShdw blurRad="25400" algn="tl" rotWithShape="0">
                    <a:srgbClr val="000000">
                      <a:alpha val="43000"/>
                    </a:srgbClr>
                  </a:outerShdw>
                </a:effectLst>
                <a:latin typeface="Baskerville Old Face" pitchFamily="18" charset="0"/>
              </a:rPr>
              <a:t>.</a:t>
            </a:r>
          </a:p>
          <a:p>
            <a:pPr algn="just"/>
            <a:endParaRPr lang="es-ES" sz="2800" b="1" spc="150" dirty="0">
              <a:ln w="11430"/>
              <a:solidFill>
                <a:schemeClr val="accent1">
                  <a:lumMod val="60000"/>
                  <a:lumOff val="40000"/>
                </a:schemeClr>
              </a:solidFill>
              <a:effectLst>
                <a:outerShdw blurRad="25400" algn="tl" rotWithShape="0">
                  <a:srgbClr val="000000">
                    <a:alpha val="43000"/>
                  </a:srgbClr>
                </a:outerShdw>
              </a:effectLst>
              <a:latin typeface="Baskerville Old Face" pitchFamily="18" charset="0"/>
            </a:endParaRPr>
          </a:p>
          <a:p>
            <a:pPr algn="just"/>
            <a:r>
              <a:rPr lang="es-ES" sz="2800" spc="150" dirty="0" smtClean="0">
                <a:ln w="11430"/>
                <a:solidFill>
                  <a:schemeClr val="accent1">
                    <a:lumMod val="60000"/>
                    <a:lumOff val="40000"/>
                  </a:schemeClr>
                </a:solidFill>
                <a:effectLst>
                  <a:outerShdw blurRad="25400" algn="tl" rotWithShape="0">
                    <a:srgbClr val="000000">
                      <a:alpha val="43000"/>
                    </a:srgbClr>
                  </a:outerShdw>
                </a:effectLst>
                <a:latin typeface="Berlin Sans FB" pitchFamily="34" charset="0"/>
              </a:rPr>
              <a:t>Es conjunto de valores que puede tener la variable dependiente.</a:t>
            </a:r>
          </a:p>
          <a:p>
            <a:pPr algn="just"/>
            <a:endParaRPr lang="en-US" sz="2800" dirty="0">
              <a:latin typeface="Baskerville Old Face"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Rectángulo"/>
          <p:cNvSpPr/>
          <p:nvPr/>
        </p:nvSpPr>
        <p:spPr>
          <a:xfrm>
            <a:off x="642910" y="1428736"/>
            <a:ext cx="8144481" cy="3416320"/>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5400" b="1" cap="none"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Noción de amplitud,</a:t>
            </a:r>
          </a:p>
          <a:p>
            <a:pPr algn="ctr"/>
            <a:r>
              <a:rPr lang="es-ES" sz="5400" b="1"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Periodo</a:t>
            </a:r>
          </a:p>
          <a:p>
            <a:pPr algn="ctr"/>
            <a:r>
              <a:rPr lang="es-ES" sz="5400" b="1" cap="none"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Y</a:t>
            </a:r>
          </a:p>
          <a:p>
            <a:pPr algn="ctr"/>
            <a:r>
              <a:rPr lang="es-ES" sz="5400" b="1"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Frecuencia.</a:t>
            </a:r>
            <a:endParaRPr lang="es-ES" sz="4000" b="1" cap="none"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Rectángulo"/>
          <p:cNvSpPr/>
          <p:nvPr/>
        </p:nvSpPr>
        <p:spPr>
          <a:xfrm>
            <a:off x="357158" y="285728"/>
            <a:ext cx="8786842" cy="6894195"/>
          </a:xfrm>
          <a:prstGeom prst="rect">
            <a:avLst/>
          </a:prstGeom>
        </p:spPr>
        <p:txBody>
          <a:bodyPr wrap="square">
            <a:spAutoFit/>
          </a:bodyPr>
          <a:lstStyle/>
          <a:p>
            <a:pPr algn="ctr"/>
            <a:r>
              <a:rPr lang="es-ES" sz="3200" b="1" spc="150" dirty="0" smtClean="0">
                <a:ln w="11430"/>
                <a:solidFill>
                  <a:schemeClr val="accent1">
                    <a:lumMod val="60000"/>
                    <a:lumOff val="40000"/>
                  </a:schemeClr>
                </a:solidFill>
                <a:effectLst>
                  <a:outerShdw blurRad="25400" algn="tl" rotWithShape="0">
                    <a:srgbClr val="000000">
                      <a:alpha val="43000"/>
                    </a:srgbClr>
                  </a:outerShdw>
                </a:effectLst>
                <a:latin typeface="Berlin Sans FB Demi" pitchFamily="34" charset="0"/>
              </a:rPr>
              <a:t>Noción de amplitud, periodo y frecuencia.</a:t>
            </a:r>
          </a:p>
          <a:p>
            <a:pPr algn="ctr"/>
            <a:endParaRPr lang="es-ES" dirty="0" smtClean="0">
              <a:solidFill>
                <a:schemeClr val="accent1">
                  <a:lumMod val="60000"/>
                  <a:lumOff val="40000"/>
                </a:schemeClr>
              </a:solidFill>
              <a:latin typeface="Baskerville Old Face" pitchFamily="18" charset="0"/>
            </a:endParaRPr>
          </a:p>
          <a:p>
            <a:pPr algn="just"/>
            <a:r>
              <a:rPr lang="es-ES" sz="2800" dirty="0" smtClean="0">
                <a:solidFill>
                  <a:schemeClr val="accent1">
                    <a:lumMod val="60000"/>
                    <a:lumOff val="40000"/>
                  </a:schemeClr>
                </a:solidFill>
                <a:latin typeface="Berlin Sans FB Demi" pitchFamily="34" charset="0"/>
              </a:rPr>
              <a:t>Amplitud: </a:t>
            </a:r>
            <a:r>
              <a:rPr lang="es-ES" sz="2800" dirty="0" smtClean="0">
                <a:solidFill>
                  <a:schemeClr val="accent1">
                    <a:lumMod val="60000"/>
                    <a:lumOff val="40000"/>
                  </a:schemeClr>
                </a:solidFill>
                <a:latin typeface="Berlin Sans FB" pitchFamily="34" charset="0"/>
              </a:rPr>
              <a:t>Distancia o valor máximo de una cantidad variable, de su valor medio o valor base, o la mitad del valor máximo pico a pico de una función periódica, como un movimiento armónico simple.  </a:t>
            </a:r>
          </a:p>
          <a:p>
            <a:pPr algn="just"/>
            <a:endParaRPr lang="es-ES" sz="2800" b="1" spc="150" dirty="0">
              <a:ln w="11430"/>
              <a:solidFill>
                <a:schemeClr val="accent1">
                  <a:lumMod val="60000"/>
                  <a:lumOff val="40000"/>
                </a:schemeClr>
              </a:solidFill>
              <a:effectLst>
                <a:outerShdw blurRad="25400" algn="tl" rotWithShape="0">
                  <a:srgbClr val="000000">
                    <a:alpha val="43000"/>
                  </a:srgbClr>
                </a:outerShdw>
              </a:effectLst>
              <a:latin typeface="Baskerville Old Face" pitchFamily="18" charset="0"/>
            </a:endParaRPr>
          </a:p>
          <a:p>
            <a:pPr algn="just"/>
            <a:r>
              <a:rPr lang="es-ES" sz="2800" spc="150" dirty="0" smtClean="0">
                <a:ln w="11430"/>
                <a:solidFill>
                  <a:schemeClr val="accent1">
                    <a:lumMod val="60000"/>
                    <a:lumOff val="40000"/>
                  </a:schemeClr>
                </a:solidFill>
                <a:effectLst>
                  <a:outerShdw blurRad="25400" algn="tl" rotWithShape="0">
                    <a:srgbClr val="000000">
                      <a:alpha val="43000"/>
                    </a:srgbClr>
                  </a:outerShdw>
                </a:effectLst>
                <a:latin typeface="Berlin Sans FB Demi" pitchFamily="34" charset="0"/>
              </a:rPr>
              <a:t>Periodo: </a:t>
            </a:r>
            <a:r>
              <a:rPr lang="es-ES" sz="2800" dirty="0">
                <a:solidFill>
                  <a:schemeClr val="accent1">
                    <a:lumMod val="60000"/>
                    <a:lumOff val="40000"/>
                  </a:schemeClr>
                </a:solidFill>
                <a:latin typeface="Berlin Sans FB" pitchFamily="34" charset="0"/>
              </a:rPr>
              <a:t>P</a:t>
            </a:r>
            <a:r>
              <a:rPr lang="es-ES" sz="2800" dirty="0" smtClean="0">
                <a:solidFill>
                  <a:schemeClr val="accent1">
                    <a:lumMod val="60000"/>
                    <a:lumOff val="40000"/>
                  </a:schemeClr>
                </a:solidFill>
                <a:latin typeface="Berlin Sans FB" pitchFamily="34" charset="0"/>
              </a:rPr>
              <a:t>eríodo de una oscilación es el </a:t>
            </a:r>
            <a:r>
              <a:rPr lang="es-ES" sz="2800" u="sng" dirty="0" smtClean="0">
                <a:solidFill>
                  <a:schemeClr val="accent1">
                    <a:lumMod val="60000"/>
                    <a:lumOff val="40000"/>
                  </a:schemeClr>
                </a:solidFill>
                <a:latin typeface="Berlin Sans FB" pitchFamily="34" charset="0"/>
              </a:rPr>
              <a:t>tiempo </a:t>
            </a:r>
            <a:r>
              <a:rPr lang="es-ES" sz="2800" dirty="0" smtClean="0">
                <a:solidFill>
                  <a:schemeClr val="accent1">
                    <a:lumMod val="60000"/>
                    <a:lumOff val="40000"/>
                  </a:schemeClr>
                </a:solidFill>
                <a:latin typeface="Berlin Sans FB" pitchFamily="34" charset="0"/>
              </a:rPr>
              <a:t>transcurrido entre dos puntos equivalentes de la oscilación. Es el mínimo lapso que separa dos instantes en los que el sistema se encuentra exactamente en el mismo estado: mismas posiciones, mismas velocidades, mismas amplitudes. Así, el periodo de oscilación de una onda es el tiempo empleado por la misma en completar una longitud de onda.</a:t>
            </a:r>
            <a:endParaRPr lang="es-ES" sz="2800" b="1" spc="150" dirty="0" smtClean="0">
              <a:ln w="11430"/>
              <a:solidFill>
                <a:schemeClr val="accent1">
                  <a:lumMod val="60000"/>
                  <a:lumOff val="40000"/>
                </a:schemeClr>
              </a:solidFill>
              <a:effectLst>
                <a:outerShdw blurRad="25400" algn="tl" rotWithShape="0">
                  <a:srgbClr val="000000">
                    <a:alpha val="43000"/>
                  </a:srgbClr>
                </a:outerShdw>
              </a:effectLst>
              <a:latin typeface="Berlin Sans FB" pitchFamily="34" charset="0"/>
            </a:endParaRPr>
          </a:p>
          <a:p>
            <a:pPr algn="just"/>
            <a:endParaRPr lang="es-ES" sz="2800" b="1" spc="150" dirty="0">
              <a:ln w="11430"/>
              <a:solidFill>
                <a:srgbClr val="F8F8F8"/>
              </a:solidFill>
              <a:effectLst>
                <a:outerShdw blurRad="25400" algn="tl" rotWithShape="0">
                  <a:srgbClr val="000000">
                    <a:alpha val="43000"/>
                  </a:srgbClr>
                </a:outerShdw>
              </a:effectLst>
              <a:latin typeface="Baskerville Old Face"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Rectángulo"/>
          <p:cNvSpPr/>
          <p:nvPr/>
        </p:nvSpPr>
        <p:spPr>
          <a:xfrm>
            <a:off x="357158" y="184358"/>
            <a:ext cx="8786842" cy="1785104"/>
          </a:xfrm>
          <a:prstGeom prst="rect">
            <a:avLst/>
          </a:prstGeom>
        </p:spPr>
        <p:txBody>
          <a:bodyPr wrap="square">
            <a:spAutoFit/>
          </a:bodyPr>
          <a:lstStyle/>
          <a:p>
            <a:pPr algn="just"/>
            <a:r>
              <a:rPr lang="es-ES" sz="2800" spc="150" dirty="0" smtClean="0">
                <a:ln w="11430"/>
                <a:solidFill>
                  <a:schemeClr val="accent1">
                    <a:lumMod val="60000"/>
                    <a:lumOff val="40000"/>
                  </a:schemeClr>
                </a:solidFill>
                <a:effectLst>
                  <a:outerShdw blurRad="25400" algn="tl" rotWithShape="0">
                    <a:srgbClr val="000000">
                      <a:alpha val="43000"/>
                    </a:srgbClr>
                  </a:outerShdw>
                </a:effectLst>
                <a:latin typeface="Berlin Sans FB Demi" pitchFamily="34" charset="0"/>
              </a:rPr>
              <a:t>Frecuencia: </a:t>
            </a:r>
            <a:r>
              <a:rPr lang="es-ES" sz="2800" dirty="0" smtClean="0">
                <a:solidFill>
                  <a:schemeClr val="accent1">
                    <a:lumMod val="60000"/>
                    <a:lumOff val="40000"/>
                  </a:schemeClr>
                </a:solidFill>
                <a:latin typeface="Berlin Sans FB" pitchFamily="34" charset="0"/>
              </a:rPr>
              <a:t>Se llama Frecuencia a la cantidad de veces que se repite un determinado valor de la variable.</a:t>
            </a:r>
            <a:endParaRPr lang="es-ES" sz="2800" b="1" spc="150" dirty="0" smtClean="0">
              <a:ln w="11430"/>
              <a:solidFill>
                <a:schemeClr val="accent1">
                  <a:lumMod val="60000"/>
                  <a:lumOff val="40000"/>
                </a:schemeClr>
              </a:solidFill>
              <a:effectLst>
                <a:outerShdw blurRad="25400" algn="tl" rotWithShape="0">
                  <a:srgbClr val="000000">
                    <a:alpha val="43000"/>
                  </a:srgbClr>
                </a:outerShdw>
              </a:effectLst>
              <a:latin typeface="Berlin Sans FB" pitchFamily="34" charset="0"/>
            </a:endParaRPr>
          </a:p>
          <a:p>
            <a:pPr algn="just"/>
            <a:endParaRPr lang="es-ES" b="1" spc="150" dirty="0" smtClean="0">
              <a:ln w="11430"/>
              <a:solidFill>
                <a:schemeClr val="accent1">
                  <a:lumMod val="60000"/>
                  <a:lumOff val="40000"/>
                </a:schemeClr>
              </a:solidFill>
              <a:effectLst>
                <a:outerShdw blurRad="25400" algn="tl" rotWithShape="0">
                  <a:srgbClr val="000000">
                    <a:alpha val="43000"/>
                  </a:srgbClr>
                </a:outerShdw>
              </a:effectLst>
              <a:latin typeface="Baskerville Old Face" pitchFamily="18" charset="0"/>
            </a:endParaRPr>
          </a:p>
          <a:p>
            <a:pPr algn="just"/>
            <a:endParaRPr lang="es-ES" b="1" spc="150" dirty="0" smtClean="0">
              <a:ln w="11430"/>
              <a:solidFill>
                <a:schemeClr val="accent1">
                  <a:lumMod val="60000"/>
                  <a:lumOff val="40000"/>
                </a:schemeClr>
              </a:solidFill>
              <a:effectLst>
                <a:outerShdw blurRad="25400" algn="tl" rotWithShape="0">
                  <a:srgbClr val="000000">
                    <a:alpha val="43000"/>
                  </a:srgbClr>
                </a:outerShdw>
              </a:effectLst>
              <a:latin typeface="Baskerville Old Face" pitchFamily="18" charset="0"/>
            </a:endParaRPr>
          </a:p>
          <a:p>
            <a:pPr algn="just"/>
            <a:endParaRPr lang="en-US" dirty="0">
              <a:solidFill>
                <a:schemeClr val="accent1">
                  <a:lumMod val="60000"/>
                  <a:lumOff val="40000"/>
                </a:schemeClr>
              </a:solidFill>
              <a:latin typeface="Baskerville Old Face" pitchFamily="18" charset="0"/>
            </a:endParaRPr>
          </a:p>
        </p:txBody>
      </p:sp>
      <p:pic>
        <p:nvPicPr>
          <p:cNvPr id="115714" name="Picture 2" descr="http://jro.igp.gob.pe/newsletter/200802/images/news_EI_3.jpg"/>
          <p:cNvPicPr>
            <a:picLocks noChangeAspect="1" noChangeArrowheads="1"/>
          </p:cNvPicPr>
          <p:nvPr/>
        </p:nvPicPr>
        <p:blipFill>
          <a:blip r:embed="rId2"/>
          <a:srcRect/>
          <a:stretch>
            <a:fillRect/>
          </a:stretch>
        </p:blipFill>
        <p:spPr bwMode="auto">
          <a:xfrm>
            <a:off x="1071538" y="2214554"/>
            <a:ext cx="6929486" cy="3991504"/>
          </a:xfrm>
          <a:prstGeom prst="rect">
            <a:avLst/>
          </a:prstGeom>
          <a:noFill/>
        </p:spPr>
      </p:pic>
      <p:sp>
        <p:nvSpPr>
          <p:cNvPr id="6" name="5 CuadroTexto"/>
          <p:cNvSpPr txBox="1"/>
          <p:nvPr/>
        </p:nvSpPr>
        <p:spPr>
          <a:xfrm>
            <a:off x="2500298" y="5286388"/>
            <a:ext cx="1143008" cy="369332"/>
          </a:xfrm>
          <a:prstGeom prst="rect">
            <a:avLst/>
          </a:prstGeom>
          <a:noFill/>
        </p:spPr>
        <p:txBody>
          <a:bodyPr wrap="square" rtlCol="0">
            <a:spAutoFit/>
          </a:bodyPr>
          <a:lstStyle/>
          <a:p>
            <a:r>
              <a:rPr lang="es-ES" dirty="0" smtClean="0">
                <a:solidFill>
                  <a:schemeClr val="bg1"/>
                </a:solidFill>
              </a:rPr>
              <a:t>Periodo</a:t>
            </a:r>
            <a:endParaRPr lang="en-US" dirty="0">
              <a:solidFill>
                <a:schemeClr val="bg1"/>
              </a:solidFill>
            </a:endParaRPr>
          </a:p>
        </p:txBody>
      </p:sp>
      <p:sp>
        <p:nvSpPr>
          <p:cNvPr id="7" name="6 CuadroTexto"/>
          <p:cNvSpPr txBox="1"/>
          <p:nvPr/>
        </p:nvSpPr>
        <p:spPr>
          <a:xfrm rot="17181105">
            <a:off x="3490954" y="4000504"/>
            <a:ext cx="1633550" cy="369332"/>
          </a:xfrm>
          <a:prstGeom prst="rect">
            <a:avLst/>
          </a:prstGeom>
          <a:noFill/>
        </p:spPr>
        <p:txBody>
          <a:bodyPr wrap="square" rtlCol="0">
            <a:spAutoFit/>
          </a:bodyPr>
          <a:lstStyle/>
          <a:p>
            <a:r>
              <a:rPr lang="es-ES" dirty="0" smtClean="0">
                <a:solidFill>
                  <a:schemeClr val="bg1"/>
                </a:solidFill>
              </a:rPr>
              <a:t>Frecuencia</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EJERCICIO</a:t>
            </a:r>
            <a:endParaRPr lang="es-CL" dirty="0"/>
          </a:p>
        </p:txBody>
      </p:sp>
      <p:sp>
        <p:nvSpPr>
          <p:cNvPr id="3" name="2 Marcador de contenido"/>
          <p:cNvSpPr>
            <a:spLocks noGrp="1"/>
          </p:cNvSpPr>
          <p:nvPr>
            <p:ph idx="1"/>
          </p:nvPr>
        </p:nvSpPr>
        <p:spPr/>
        <p:txBody>
          <a:bodyPr/>
          <a:lstStyle/>
          <a:p>
            <a:pPr>
              <a:buNone/>
            </a:pPr>
            <a:r>
              <a:rPr lang="es-CL" dirty="0" smtClean="0"/>
              <a:t>Determina las funciones trigonométricas del ángulo X que pasa por el punto(5,6) como se muestra en la figura:</a:t>
            </a:r>
          </a:p>
          <a:p>
            <a:pPr>
              <a:buNone/>
            </a:pPr>
            <a:endParaRPr lang="es-CL" dirty="0"/>
          </a:p>
        </p:txBody>
      </p:sp>
      <p:cxnSp>
        <p:nvCxnSpPr>
          <p:cNvPr id="5" name="4 Conector recto"/>
          <p:cNvCxnSpPr/>
          <p:nvPr/>
        </p:nvCxnSpPr>
        <p:spPr>
          <a:xfrm rot="5400000">
            <a:off x="1643042" y="4500570"/>
            <a:ext cx="228601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2571736" y="5429264"/>
            <a:ext cx="271464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rot="5400000" flipH="1" flipV="1">
            <a:off x="2750331" y="4107661"/>
            <a:ext cx="1357322" cy="12858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rot="5400000">
            <a:off x="3393273" y="4750603"/>
            <a:ext cx="13573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13 Arco"/>
          <p:cNvSpPr/>
          <p:nvPr/>
        </p:nvSpPr>
        <p:spPr>
          <a:xfrm>
            <a:off x="2857488" y="5214950"/>
            <a:ext cx="214314" cy="571504"/>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es-CL" dirty="0" smtClean="0"/>
              <a:t>             </a:t>
            </a:r>
          </a:p>
          <a:p>
            <a:pPr algn="ctr"/>
            <a:r>
              <a:rPr lang="es-CL" dirty="0" smtClean="0"/>
              <a:t>X</a:t>
            </a:r>
            <a:endParaRPr lang="es-CL" dirty="0"/>
          </a:p>
        </p:txBody>
      </p:sp>
      <p:sp>
        <p:nvSpPr>
          <p:cNvPr id="15" name="14 CuadroTexto"/>
          <p:cNvSpPr txBox="1"/>
          <p:nvPr/>
        </p:nvSpPr>
        <p:spPr>
          <a:xfrm>
            <a:off x="2428860" y="4071942"/>
            <a:ext cx="214314" cy="369332"/>
          </a:xfrm>
          <a:prstGeom prst="rect">
            <a:avLst/>
          </a:prstGeom>
          <a:noFill/>
        </p:spPr>
        <p:txBody>
          <a:bodyPr wrap="square" rtlCol="0">
            <a:spAutoFit/>
          </a:bodyPr>
          <a:lstStyle/>
          <a:p>
            <a:r>
              <a:rPr lang="es-CL" dirty="0" smtClean="0"/>
              <a:t>6</a:t>
            </a:r>
            <a:endParaRPr lang="es-CL" dirty="0"/>
          </a:p>
        </p:txBody>
      </p:sp>
      <p:sp>
        <p:nvSpPr>
          <p:cNvPr id="16" name="15 CuadroTexto"/>
          <p:cNvSpPr txBox="1"/>
          <p:nvPr/>
        </p:nvSpPr>
        <p:spPr>
          <a:xfrm>
            <a:off x="2786050" y="3429000"/>
            <a:ext cx="320922" cy="369332"/>
          </a:xfrm>
          <a:prstGeom prst="rect">
            <a:avLst/>
          </a:prstGeom>
          <a:noFill/>
        </p:spPr>
        <p:txBody>
          <a:bodyPr wrap="none" rtlCol="0">
            <a:spAutoFit/>
          </a:bodyPr>
          <a:lstStyle/>
          <a:p>
            <a:r>
              <a:rPr lang="es-CL" dirty="0" smtClean="0"/>
              <a:t>Y</a:t>
            </a:r>
            <a:endParaRPr lang="es-CL" dirty="0"/>
          </a:p>
        </p:txBody>
      </p:sp>
      <p:sp>
        <p:nvSpPr>
          <p:cNvPr id="17" name="16 CuadroTexto"/>
          <p:cNvSpPr txBox="1"/>
          <p:nvPr/>
        </p:nvSpPr>
        <p:spPr>
          <a:xfrm>
            <a:off x="4000496" y="5429264"/>
            <a:ext cx="71438" cy="369332"/>
          </a:xfrm>
          <a:prstGeom prst="rect">
            <a:avLst/>
          </a:prstGeom>
          <a:noFill/>
        </p:spPr>
        <p:txBody>
          <a:bodyPr wrap="square" rtlCol="0">
            <a:spAutoFit/>
          </a:bodyPr>
          <a:lstStyle/>
          <a:p>
            <a:r>
              <a:rPr lang="es-CL" dirty="0" smtClean="0"/>
              <a:t>5</a:t>
            </a:r>
            <a:endParaRPr lang="es-CL" dirty="0"/>
          </a:p>
        </p:txBody>
      </p:sp>
      <p:sp>
        <p:nvSpPr>
          <p:cNvPr id="18" name="17 CuadroTexto"/>
          <p:cNvSpPr txBox="1"/>
          <p:nvPr/>
        </p:nvSpPr>
        <p:spPr>
          <a:xfrm>
            <a:off x="5000628" y="5429264"/>
            <a:ext cx="336952" cy="369332"/>
          </a:xfrm>
          <a:prstGeom prst="rect">
            <a:avLst/>
          </a:prstGeom>
          <a:noFill/>
        </p:spPr>
        <p:txBody>
          <a:bodyPr wrap="none" rtlCol="0">
            <a:spAutoFit/>
          </a:bodyPr>
          <a:lstStyle/>
          <a:p>
            <a:r>
              <a:rPr lang="es-CL" dirty="0" smtClean="0"/>
              <a:t>X</a:t>
            </a:r>
            <a:endParaRPr lang="es-C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0"/>
            <a:ext cx="8229600" cy="5753120"/>
          </a:xfrm>
        </p:spPr>
        <p:txBody>
          <a:bodyPr/>
          <a:lstStyle/>
          <a:p>
            <a:endParaRPr lang="es-CL" dirty="0" smtClean="0"/>
          </a:p>
          <a:p>
            <a:endParaRPr lang="es-CL" dirty="0" smtClean="0"/>
          </a:p>
          <a:p>
            <a:r>
              <a:rPr lang="es-CL" dirty="0" smtClean="0"/>
              <a:t>Como la ordenada es igual a 6, la abscisa es igual a 5 y la distancia al origen se puede determinar mediante el Teorema de </a:t>
            </a:r>
            <a:r>
              <a:rPr lang="es-CL" dirty="0" err="1" smtClean="0"/>
              <a:t>Pitagoras</a:t>
            </a:r>
            <a:r>
              <a:rPr lang="es-CL" dirty="0" smtClean="0"/>
              <a:t>.</a:t>
            </a:r>
          </a:p>
          <a:p>
            <a:pPr>
              <a:buNone/>
            </a:pPr>
            <a:endParaRPr lang="es-CL" dirty="0" smtClean="0"/>
          </a:p>
          <a:p>
            <a:pPr>
              <a:buNone/>
            </a:pPr>
            <a:endParaRPr lang="es-CL" dirty="0" smtClean="0"/>
          </a:p>
          <a:p>
            <a:pPr>
              <a:buNone/>
            </a:pPr>
            <a:endParaRPr lang="es-CL" dirty="0" smtClean="0"/>
          </a:p>
        </p:txBody>
      </p:sp>
      <p:graphicFrame>
        <p:nvGraphicFramePr>
          <p:cNvPr id="4" name="3 Objeto"/>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038" name="Ecuación" r:id="rId3" imgW="114120" imgH="215640" progId="Equation.3">
                  <p:embed/>
                </p:oleObj>
              </mc:Choice>
              <mc:Fallback>
                <p:oleObj name="Ecuación" r:id="rId3" imgW="11412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2000232" y="3857628"/>
          <a:ext cx="4436300" cy="428628"/>
        </p:xfrm>
        <a:graphic>
          <a:graphicData uri="http://schemas.openxmlformats.org/presentationml/2006/ole">
            <mc:AlternateContent xmlns:mc="http://schemas.openxmlformats.org/markup-compatibility/2006">
              <mc:Choice xmlns:v="urn:schemas-microsoft-com:vml" Requires="v">
                <p:oleObj spid="_x0000_s1039" name="Ecuación" r:id="rId5" imgW="2628720" imgH="253800" progId="Equation.3">
                  <p:embed/>
                </p:oleObj>
              </mc:Choice>
              <mc:Fallback>
                <p:oleObj name="Ecuación" r:id="rId5" imgW="2628720" imgH="2538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00232" y="3857628"/>
                        <a:ext cx="4436300" cy="428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14290"/>
            <a:ext cx="8229600" cy="6357982"/>
          </a:xfrm>
        </p:spPr>
        <p:txBody>
          <a:bodyPr>
            <a:normAutofit/>
          </a:bodyPr>
          <a:lstStyle/>
          <a:p>
            <a:r>
              <a:rPr lang="es-CL" dirty="0" smtClean="0"/>
              <a:t>Así, las funciones trigonométricas para el ángulo X serán:</a:t>
            </a:r>
          </a:p>
          <a:p>
            <a:r>
              <a:rPr lang="es-CL" dirty="0" err="1" smtClean="0"/>
              <a:t>Sen</a:t>
            </a:r>
            <a:r>
              <a:rPr lang="es-CL" dirty="0" smtClean="0"/>
              <a:t> x =</a:t>
            </a:r>
          </a:p>
          <a:p>
            <a:endParaRPr lang="es-CL" dirty="0" smtClean="0"/>
          </a:p>
          <a:p>
            <a:r>
              <a:rPr lang="es-CL" dirty="0" err="1" smtClean="0"/>
              <a:t>Cos</a:t>
            </a:r>
            <a:r>
              <a:rPr lang="es-CL" dirty="0" smtClean="0"/>
              <a:t> x =</a:t>
            </a:r>
          </a:p>
          <a:p>
            <a:endParaRPr lang="es-CL" dirty="0" smtClean="0"/>
          </a:p>
          <a:p>
            <a:r>
              <a:rPr lang="es-CL" dirty="0" smtClean="0"/>
              <a:t>Tan x =</a:t>
            </a:r>
          </a:p>
          <a:p>
            <a:endParaRPr lang="es-CL" dirty="0" smtClean="0"/>
          </a:p>
          <a:p>
            <a:r>
              <a:rPr lang="es-CL" dirty="0" err="1" smtClean="0"/>
              <a:t>Cot</a:t>
            </a:r>
            <a:r>
              <a:rPr lang="es-CL" dirty="0" smtClean="0"/>
              <a:t> x =</a:t>
            </a:r>
          </a:p>
          <a:p>
            <a:endParaRPr lang="es-CL" dirty="0" smtClean="0"/>
          </a:p>
          <a:p>
            <a:r>
              <a:rPr lang="es-CL" dirty="0" err="1" smtClean="0"/>
              <a:t>Sec</a:t>
            </a:r>
            <a:r>
              <a:rPr lang="es-CL" dirty="0" smtClean="0"/>
              <a:t> x =</a:t>
            </a:r>
          </a:p>
          <a:p>
            <a:endParaRPr lang="es-CL" dirty="0" smtClean="0"/>
          </a:p>
          <a:p>
            <a:r>
              <a:rPr lang="es-CL" dirty="0" err="1" smtClean="0"/>
              <a:t>Csc</a:t>
            </a:r>
            <a:r>
              <a:rPr lang="es-CL" dirty="0" smtClean="0"/>
              <a:t> x = </a:t>
            </a:r>
          </a:p>
          <a:p>
            <a:pPr>
              <a:buNone/>
            </a:pPr>
            <a:endParaRPr lang="es-CL" dirty="0" smtClean="0"/>
          </a:p>
        </p:txBody>
      </p:sp>
      <p:graphicFrame>
        <p:nvGraphicFramePr>
          <p:cNvPr id="4" name="3 Objeto"/>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092" name="Ecuación" r:id="rId3" imgW="114120" imgH="215640" progId="Equation.3">
                  <p:embed/>
                </p:oleObj>
              </mc:Choice>
              <mc:Fallback>
                <p:oleObj name="Ecuación" r:id="rId3" imgW="11412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3"/>
          <p:cNvGraphicFramePr>
            <a:graphicFrameLocks noChangeAspect="1"/>
          </p:cNvGraphicFramePr>
          <p:nvPr/>
        </p:nvGraphicFramePr>
        <p:xfrm>
          <a:off x="1857356" y="1142984"/>
          <a:ext cx="4737467" cy="357190"/>
        </p:xfrm>
        <a:graphic>
          <a:graphicData uri="http://schemas.openxmlformats.org/presentationml/2006/ole">
            <mc:AlternateContent xmlns:mc="http://schemas.openxmlformats.org/markup-compatibility/2006">
              <mc:Choice xmlns:v="urn:schemas-microsoft-com:vml" Requires="v">
                <p:oleObj spid="_x0000_s2093" name="Ecuación" r:id="rId5" imgW="3200400" imgH="241200" progId="Equation.3">
                  <p:embed/>
                </p:oleObj>
              </mc:Choice>
              <mc:Fallback>
                <p:oleObj name="Ecuación" r:id="rId5" imgW="3200400" imgH="241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57356" y="1142984"/>
                        <a:ext cx="4737467" cy="357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2" name="Object 4"/>
          <p:cNvGraphicFramePr>
            <a:graphicFrameLocks noChangeAspect="1"/>
          </p:cNvGraphicFramePr>
          <p:nvPr/>
        </p:nvGraphicFramePr>
        <p:xfrm>
          <a:off x="1857356" y="2071678"/>
          <a:ext cx="4812659" cy="357190"/>
        </p:xfrm>
        <a:graphic>
          <a:graphicData uri="http://schemas.openxmlformats.org/presentationml/2006/ole">
            <mc:AlternateContent xmlns:mc="http://schemas.openxmlformats.org/markup-compatibility/2006">
              <mc:Choice xmlns:v="urn:schemas-microsoft-com:vml" Requires="v">
                <p:oleObj spid="_x0000_s2094" name="Ecuación" r:id="rId7" imgW="3251160" imgH="241200" progId="Equation.3">
                  <p:embed/>
                </p:oleObj>
              </mc:Choice>
              <mc:Fallback>
                <p:oleObj name="Ecuación" r:id="rId7" imgW="3251160" imgH="2412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57356" y="2071678"/>
                        <a:ext cx="4812659" cy="357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3" name="Object 5"/>
          <p:cNvGraphicFramePr>
            <a:graphicFrameLocks noChangeAspect="1"/>
          </p:cNvGraphicFramePr>
          <p:nvPr/>
        </p:nvGraphicFramePr>
        <p:xfrm>
          <a:off x="1857356" y="3071810"/>
          <a:ext cx="928694" cy="270869"/>
        </p:xfrm>
        <a:graphic>
          <a:graphicData uri="http://schemas.openxmlformats.org/presentationml/2006/ole">
            <mc:AlternateContent xmlns:mc="http://schemas.openxmlformats.org/markup-compatibility/2006">
              <mc:Choice xmlns:v="urn:schemas-microsoft-com:vml" Requires="v">
                <p:oleObj spid="_x0000_s2095" name="Ecuación" r:id="rId9" imgW="609480" imgH="177480" progId="Equation.3">
                  <p:embed/>
                </p:oleObj>
              </mc:Choice>
              <mc:Fallback>
                <p:oleObj name="Ecuación" r:id="rId9" imgW="609480" imgH="17748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57356" y="3071810"/>
                        <a:ext cx="928694" cy="270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4" name="Object 6"/>
          <p:cNvGraphicFramePr>
            <a:graphicFrameLocks noChangeAspect="1"/>
          </p:cNvGraphicFramePr>
          <p:nvPr/>
        </p:nvGraphicFramePr>
        <p:xfrm>
          <a:off x="1857356" y="4000504"/>
          <a:ext cx="1285885" cy="268692"/>
        </p:xfrm>
        <a:graphic>
          <a:graphicData uri="http://schemas.openxmlformats.org/presentationml/2006/ole">
            <mc:AlternateContent xmlns:mc="http://schemas.openxmlformats.org/markup-compatibility/2006">
              <mc:Choice xmlns:v="urn:schemas-microsoft-com:vml" Requires="v">
                <p:oleObj spid="_x0000_s2096" name="Ecuación" r:id="rId11" imgW="850680" imgH="177480" progId="Equation.3">
                  <p:embed/>
                </p:oleObj>
              </mc:Choice>
              <mc:Fallback>
                <p:oleObj name="Ecuación" r:id="rId11" imgW="850680" imgH="17748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57356" y="4000504"/>
                        <a:ext cx="1285885" cy="268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5" name="Object 7"/>
          <p:cNvGraphicFramePr>
            <a:graphicFrameLocks noChangeAspect="1"/>
          </p:cNvGraphicFramePr>
          <p:nvPr/>
        </p:nvGraphicFramePr>
        <p:xfrm>
          <a:off x="1785918" y="4929198"/>
          <a:ext cx="2341579" cy="357190"/>
        </p:xfrm>
        <a:graphic>
          <a:graphicData uri="http://schemas.openxmlformats.org/presentationml/2006/ole">
            <mc:AlternateContent xmlns:mc="http://schemas.openxmlformats.org/markup-compatibility/2006">
              <mc:Choice xmlns:v="urn:schemas-microsoft-com:vml" Requires="v">
                <p:oleObj spid="_x0000_s2097" name="Ecuación" r:id="rId13" imgW="1498320" imgH="228600" progId="Equation.3">
                  <p:embed/>
                </p:oleObj>
              </mc:Choice>
              <mc:Fallback>
                <p:oleObj name="Ecuación" r:id="rId13" imgW="1498320" imgH="22860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85918" y="4929198"/>
                        <a:ext cx="2341579" cy="357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6" name="Object 8"/>
          <p:cNvGraphicFramePr>
            <a:graphicFrameLocks noChangeAspect="1"/>
          </p:cNvGraphicFramePr>
          <p:nvPr/>
        </p:nvGraphicFramePr>
        <p:xfrm>
          <a:off x="1857355" y="5929330"/>
          <a:ext cx="2480486" cy="357190"/>
        </p:xfrm>
        <a:graphic>
          <a:graphicData uri="http://schemas.openxmlformats.org/presentationml/2006/ole">
            <mc:AlternateContent xmlns:mc="http://schemas.openxmlformats.org/markup-compatibility/2006">
              <mc:Choice xmlns:v="urn:schemas-microsoft-com:vml" Requires="v">
                <p:oleObj spid="_x0000_s2098" name="Ecuación" r:id="rId15" imgW="1587240" imgH="228600" progId="Equation.3">
                  <p:embed/>
                </p:oleObj>
              </mc:Choice>
              <mc:Fallback>
                <p:oleObj name="Ecuación" r:id="rId15" imgW="1587240" imgH="228600" progId="Equation.3">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857355" y="5929330"/>
                        <a:ext cx="2480486" cy="357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14290"/>
            <a:ext cx="8229600" cy="928694"/>
          </a:xfrm>
        </p:spPr>
        <p:txBody>
          <a:bodyPr>
            <a:normAutofit/>
          </a:bodyPr>
          <a:lstStyle/>
          <a:p>
            <a:r>
              <a:rPr lang="es-CL" dirty="0" smtClean="0"/>
              <a:t>Ejercicio:</a:t>
            </a:r>
            <a:endParaRPr lang="es-CL" dirty="0"/>
          </a:p>
        </p:txBody>
      </p:sp>
      <p:sp>
        <p:nvSpPr>
          <p:cNvPr id="3" name="2 Marcador de contenido"/>
          <p:cNvSpPr>
            <a:spLocks noGrp="1"/>
          </p:cNvSpPr>
          <p:nvPr>
            <p:ph idx="1"/>
          </p:nvPr>
        </p:nvSpPr>
        <p:spPr>
          <a:xfrm>
            <a:off x="457200" y="1357298"/>
            <a:ext cx="8229600" cy="4967302"/>
          </a:xfrm>
        </p:spPr>
        <p:txBody>
          <a:bodyPr>
            <a:normAutofit/>
          </a:bodyPr>
          <a:lstStyle/>
          <a:p>
            <a:r>
              <a:rPr lang="es-CL" dirty="0" smtClean="0"/>
              <a:t>1.- En un círculo trigonométrico señala las líneas trigonométricas de cada uno de los siguientes ángulos:</a:t>
            </a:r>
          </a:p>
          <a:p>
            <a:endParaRPr lang="es-CL" dirty="0" smtClean="0"/>
          </a:p>
          <a:p>
            <a:r>
              <a:rPr lang="es-CL" dirty="0" smtClean="0"/>
              <a:t>A) 60°                                        e) 240°</a:t>
            </a:r>
          </a:p>
          <a:p>
            <a:endParaRPr lang="es-CL" dirty="0" smtClean="0"/>
          </a:p>
          <a:p>
            <a:r>
              <a:rPr lang="es-CL" dirty="0" smtClean="0"/>
              <a:t>B) 120°                                       f) 315° </a:t>
            </a:r>
          </a:p>
          <a:p>
            <a:endParaRPr lang="es-CL" dirty="0" smtClean="0"/>
          </a:p>
          <a:p>
            <a:r>
              <a:rPr lang="es-CL" dirty="0" smtClean="0"/>
              <a:t>C) 150°                                       g) 275°</a:t>
            </a:r>
          </a:p>
          <a:p>
            <a:endParaRPr lang="es-CL" dirty="0" smtClean="0"/>
          </a:p>
          <a:p>
            <a:r>
              <a:rPr lang="es-CL" dirty="0" smtClean="0"/>
              <a:t>D) 330°                                       h) 135°</a:t>
            </a:r>
            <a:endParaRPr lang="es-C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Rectángulo"/>
          <p:cNvSpPr/>
          <p:nvPr/>
        </p:nvSpPr>
        <p:spPr>
          <a:xfrm>
            <a:off x="642361" y="1428736"/>
            <a:ext cx="8073043" cy="3416320"/>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5400" b="1" cap="none"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Ángulos de rotación, </a:t>
            </a:r>
          </a:p>
          <a:p>
            <a:pPr algn="ctr"/>
            <a:r>
              <a:rPr lang="es-ES" sz="5400" b="1" cap="none"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medidas en radianes y</a:t>
            </a:r>
          </a:p>
          <a:p>
            <a:pPr algn="ctr"/>
            <a:r>
              <a:rPr lang="es-ES" sz="5400" b="1" cap="none"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 relación entre radianes </a:t>
            </a:r>
          </a:p>
          <a:p>
            <a:pPr algn="ctr"/>
            <a:r>
              <a:rPr lang="es-ES" sz="5400" b="1" cap="none"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y grados.</a:t>
            </a:r>
            <a:endParaRPr lang="es-ES" sz="5400" b="1" cap="none" spc="150" dirty="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681682"/>
          </a:xfrm>
        </p:spPr>
        <p:txBody>
          <a:bodyPr/>
          <a:lstStyle/>
          <a:p>
            <a:r>
              <a:rPr lang="es-CL" dirty="0" smtClean="0"/>
              <a:t>2.- Reducir las funciones trigonométricas siguientes, a otras equivalentes de ángulos menores de 45°:</a:t>
            </a:r>
          </a:p>
          <a:p>
            <a:endParaRPr lang="es-CL" dirty="0" smtClean="0"/>
          </a:p>
          <a:p>
            <a:r>
              <a:rPr lang="es-CL" dirty="0" smtClean="0"/>
              <a:t>A) </a:t>
            </a:r>
            <a:r>
              <a:rPr lang="es-CL" dirty="0" err="1" smtClean="0"/>
              <a:t>sen</a:t>
            </a:r>
            <a:r>
              <a:rPr lang="es-CL" dirty="0" smtClean="0"/>
              <a:t> 62°            f) </a:t>
            </a:r>
            <a:r>
              <a:rPr lang="es-CL" dirty="0" err="1" smtClean="0"/>
              <a:t>csc</a:t>
            </a:r>
            <a:r>
              <a:rPr lang="es-CL" dirty="0" smtClean="0"/>
              <a:t> 50°              k) tan 300°</a:t>
            </a:r>
          </a:p>
          <a:p>
            <a:endParaRPr lang="es-CL" dirty="0" smtClean="0"/>
          </a:p>
          <a:p>
            <a:r>
              <a:rPr lang="es-CL" dirty="0" smtClean="0"/>
              <a:t>B) tan 73°             g) tan 122°             l) </a:t>
            </a:r>
            <a:r>
              <a:rPr lang="es-CL" dirty="0" err="1" smtClean="0"/>
              <a:t>cos</a:t>
            </a:r>
            <a:r>
              <a:rPr lang="es-CL" dirty="0" smtClean="0"/>
              <a:t> 210°</a:t>
            </a:r>
          </a:p>
          <a:p>
            <a:endParaRPr lang="es-CL" dirty="0" smtClean="0"/>
          </a:p>
          <a:p>
            <a:r>
              <a:rPr lang="es-CL" dirty="0" smtClean="0"/>
              <a:t>C) </a:t>
            </a:r>
            <a:r>
              <a:rPr lang="es-CL" dirty="0" err="1" smtClean="0"/>
              <a:t>cos</a:t>
            </a:r>
            <a:r>
              <a:rPr lang="es-CL" dirty="0" smtClean="0"/>
              <a:t> 80°            h) </a:t>
            </a:r>
            <a:r>
              <a:rPr lang="es-CL" dirty="0" err="1" smtClean="0"/>
              <a:t>cot</a:t>
            </a:r>
            <a:r>
              <a:rPr lang="es-CL" dirty="0" smtClean="0"/>
              <a:t> 225°</a:t>
            </a:r>
          </a:p>
          <a:p>
            <a:endParaRPr lang="es-CL" dirty="0" smtClean="0"/>
          </a:p>
          <a:p>
            <a:r>
              <a:rPr lang="es-CL" dirty="0" smtClean="0"/>
              <a:t>D) </a:t>
            </a:r>
            <a:r>
              <a:rPr lang="es-CL" dirty="0" err="1" smtClean="0"/>
              <a:t>cot</a:t>
            </a:r>
            <a:r>
              <a:rPr lang="es-CL" dirty="0" smtClean="0"/>
              <a:t> 55°             i) </a:t>
            </a:r>
            <a:r>
              <a:rPr lang="es-CL" dirty="0" err="1" smtClean="0"/>
              <a:t>cos</a:t>
            </a:r>
            <a:r>
              <a:rPr lang="es-CL" dirty="0" smtClean="0"/>
              <a:t> 345°</a:t>
            </a:r>
          </a:p>
          <a:p>
            <a:endParaRPr lang="es-CL" dirty="0" smtClean="0"/>
          </a:p>
          <a:p>
            <a:r>
              <a:rPr lang="es-CL" dirty="0" smtClean="0"/>
              <a:t>E) </a:t>
            </a:r>
            <a:r>
              <a:rPr lang="es-CL" dirty="0" err="1" smtClean="0"/>
              <a:t>sec</a:t>
            </a:r>
            <a:r>
              <a:rPr lang="es-CL" dirty="0" smtClean="0"/>
              <a:t> 83°              j) </a:t>
            </a:r>
            <a:r>
              <a:rPr lang="es-CL" dirty="0" err="1" smtClean="0"/>
              <a:t>sen</a:t>
            </a:r>
            <a:r>
              <a:rPr lang="es-CL" dirty="0" smtClean="0"/>
              <a:t> 250°</a:t>
            </a:r>
            <a:endParaRPr lang="es-CL"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0"/>
            <a:ext cx="8229600" cy="5753120"/>
          </a:xfrm>
        </p:spPr>
        <p:txBody>
          <a:bodyPr/>
          <a:lstStyle/>
          <a:p>
            <a:r>
              <a:rPr lang="es-CL" dirty="0" smtClean="0"/>
              <a:t>3.- Reducir las funciones trigonométricas siguientes a las de un ángulo positivo menor de 45°:</a:t>
            </a:r>
          </a:p>
          <a:p>
            <a:endParaRPr lang="es-CL" dirty="0" smtClean="0"/>
          </a:p>
          <a:p>
            <a:r>
              <a:rPr lang="es-CL" dirty="0" smtClean="0"/>
              <a:t>A) </a:t>
            </a:r>
            <a:r>
              <a:rPr lang="es-CL" dirty="0" err="1" smtClean="0"/>
              <a:t>sen</a:t>
            </a:r>
            <a:r>
              <a:rPr lang="es-CL" dirty="0" smtClean="0"/>
              <a:t> (-140°)</a:t>
            </a:r>
          </a:p>
          <a:p>
            <a:endParaRPr lang="es-CL" dirty="0" smtClean="0"/>
          </a:p>
          <a:p>
            <a:r>
              <a:rPr lang="es-CL" dirty="0" smtClean="0"/>
              <a:t>B) </a:t>
            </a:r>
            <a:r>
              <a:rPr lang="es-CL" dirty="0" err="1" smtClean="0"/>
              <a:t>cos</a:t>
            </a:r>
            <a:r>
              <a:rPr lang="es-CL" dirty="0" smtClean="0"/>
              <a:t> (-318°)</a:t>
            </a:r>
          </a:p>
          <a:p>
            <a:endParaRPr lang="es-CL" dirty="0" smtClean="0"/>
          </a:p>
          <a:p>
            <a:r>
              <a:rPr lang="es-CL" dirty="0" smtClean="0"/>
              <a:t>C) tan (-350°)</a:t>
            </a:r>
          </a:p>
          <a:p>
            <a:endParaRPr lang="es-CL" dirty="0" smtClean="0"/>
          </a:p>
          <a:p>
            <a:r>
              <a:rPr lang="es-CL" dirty="0" smtClean="0"/>
              <a:t>D) </a:t>
            </a:r>
            <a:r>
              <a:rPr lang="es-CL" dirty="0" err="1" smtClean="0"/>
              <a:t>sen</a:t>
            </a:r>
            <a:r>
              <a:rPr lang="es-CL" dirty="0" smtClean="0"/>
              <a:t> (-200°)</a:t>
            </a:r>
            <a:endParaRPr lang="es-C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CuadroTexto"/>
          <p:cNvSpPr txBox="1"/>
          <p:nvPr/>
        </p:nvSpPr>
        <p:spPr>
          <a:xfrm>
            <a:off x="428596" y="285728"/>
            <a:ext cx="8501122" cy="2154436"/>
          </a:xfrm>
          <a:prstGeom prst="rect">
            <a:avLst/>
          </a:prstGeom>
          <a:noFill/>
        </p:spPr>
        <p:txBody>
          <a:bodyPr wrap="square" rtlCol="0">
            <a:spAutoFit/>
          </a:bodyPr>
          <a:lstStyle/>
          <a:p>
            <a:pPr algn="just"/>
            <a:r>
              <a:rPr lang="es-ES" sz="3200" dirty="0" smtClean="0">
                <a:solidFill>
                  <a:schemeClr val="accent1">
                    <a:lumMod val="60000"/>
                    <a:lumOff val="40000"/>
                  </a:schemeClr>
                </a:solidFill>
                <a:latin typeface="Berlin Sans FB Demi" pitchFamily="34" charset="0"/>
              </a:rPr>
              <a:t>Ángulos de Rotación</a:t>
            </a:r>
            <a:r>
              <a:rPr lang="es-ES" sz="3200" dirty="0" smtClean="0">
                <a:solidFill>
                  <a:schemeClr val="accent1">
                    <a:lumMod val="60000"/>
                    <a:lumOff val="40000"/>
                  </a:schemeClr>
                </a:solidFill>
                <a:latin typeface="Baskerville Old Face" pitchFamily="18" charset="0"/>
              </a:rPr>
              <a:t>.</a:t>
            </a:r>
          </a:p>
          <a:p>
            <a:pPr algn="just"/>
            <a:endParaRPr lang="es-ES" dirty="0">
              <a:solidFill>
                <a:schemeClr val="accent1">
                  <a:lumMod val="60000"/>
                  <a:lumOff val="40000"/>
                </a:schemeClr>
              </a:solidFill>
              <a:latin typeface="Baskerville Old Face" pitchFamily="18" charset="0"/>
            </a:endParaRPr>
          </a:p>
          <a:p>
            <a:pPr algn="just"/>
            <a:r>
              <a:rPr lang="es-ES" sz="2800" dirty="0" smtClean="0">
                <a:latin typeface="Berlin Sans FB" pitchFamily="34" charset="0"/>
              </a:rPr>
              <a:t>Si en un sistema de ejes coordenados se traza una línea recta, como se muestra, se puede medir el Angulo de inclinación que tiene esta con respecto al eje de las </a:t>
            </a:r>
            <a:r>
              <a:rPr lang="es-ES" sz="2800" dirty="0" err="1" smtClean="0">
                <a:latin typeface="Berlin Sans FB" pitchFamily="34" charset="0"/>
              </a:rPr>
              <a:t>Xs.</a:t>
            </a:r>
            <a:r>
              <a:rPr lang="es-ES" sz="2800" dirty="0" smtClean="0">
                <a:latin typeface="Berlin Sans FB" pitchFamily="34" charset="0"/>
              </a:rPr>
              <a:t> </a:t>
            </a:r>
            <a:endParaRPr lang="en-US" sz="2800" dirty="0">
              <a:latin typeface="Berlin Sans FB" pitchFamily="34" charset="0"/>
            </a:endParaRPr>
          </a:p>
        </p:txBody>
      </p:sp>
      <p:pic>
        <p:nvPicPr>
          <p:cNvPr id="136193" name="Picture 1"/>
          <p:cNvPicPr>
            <a:picLocks noChangeAspect="1" noChangeArrowheads="1"/>
          </p:cNvPicPr>
          <p:nvPr/>
        </p:nvPicPr>
        <p:blipFill>
          <a:blip r:embed="rId2"/>
          <a:srcRect/>
          <a:stretch>
            <a:fillRect/>
          </a:stretch>
        </p:blipFill>
        <p:spPr bwMode="auto">
          <a:xfrm>
            <a:off x="1571604" y="2614620"/>
            <a:ext cx="5181600" cy="1885950"/>
          </a:xfrm>
          <a:prstGeom prst="rect">
            <a:avLst/>
          </a:prstGeom>
          <a:noFill/>
          <a:ln w="9525">
            <a:noFill/>
            <a:miter lim="800000"/>
            <a:headEnd/>
            <a:tailEnd/>
          </a:ln>
          <a:effectLst/>
        </p:spPr>
      </p:pic>
      <p:sp>
        <p:nvSpPr>
          <p:cNvPr id="6" name="5 CuadroTexto"/>
          <p:cNvSpPr txBox="1"/>
          <p:nvPr/>
        </p:nvSpPr>
        <p:spPr>
          <a:xfrm>
            <a:off x="1357290" y="2928934"/>
            <a:ext cx="928694" cy="369332"/>
          </a:xfrm>
          <a:prstGeom prst="rect">
            <a:avLst/>
          </a:prstGeom>
          <a:noFill/>
        </p:spPr>
        <p:txBody>
          <a:bodyPr wrap="square" rtlCol="0">
            <a:spAutoFit/>
          </a:bodyPr>
          <a:lstStyle/>
          <a:p>
            <a:r>
              <a:rPr lang="es-ES" dirty="0" smtClean="0">
                <a:solidFill>
                  <a:schemeClr val="accent1">
                    <a:lumMod val="60000"/>
                    <a:lumOff val="40000"/>
                  </a:schemeClr>
                </a:solidFill>
              </a:rPr>
              <a:t>a)</a:t>
            </a:r>
            <a:endParaRPr lang="en-US" dirty="0">
              <a:solidFill>
                <a:schemeClr val="accent1">
                  <a:lumMod val="60000"/>
                  <a:lumOff val="40000"/>
                </a:schemeClr>
              </a:solidFill>
            </a:endParaRPr>
          </a:p>
        </p:txBody>
      </p:sp>
      <p:sp>
        <p:nvSpPr>
          <p:cNvPr id="7" name="6 CuadroTexto"/>
          <p:cNvSpPr txBox="1"/>
          <p:nvPr/>
        </p:nvSpPr>
        <p:spPr>
          <a:xfrm>
            <a:off x="4357686" y="3000372"/>
            <a:ext cx="928694" cy="369332"/>
          </a:xfrm>
          <a:prstGeom prst="rect">
            <a:avLst/>
          </a:prstGeom>
          <a:noFill/>
        </p:spPr>
        <p:txBody>
          <a:bodyPr wrap="square" rtlCol="0">
            <a:spAutoFit/>
          </a:bodyPr>
          <a:lstStyle/>
          <a:p>
            <a:r>
              <a:rPr lang="es-ES" dirty="0">
                <a:solidFill>
                  <a:schemeClr val="accent1">
                    <a:lumMod val="60000"/>
                    <a:lumOff val="40000"/>
                  </a:schemeClr>
                </a:solidFill>
              </a:rPr>
              <a:t>b</a:t>
            </a:r>
            <a:r>
              <a:rPr lang="es-ES" dirty="0" smtClean="0">
                <a:solidFill>
                  <a:schemeClr val="accent1">
                    <a:lumMod val="60000"/>
                    <a:lumOff val="40000"/>
                  </a:schemeClr>
                </a:solidFill>
              </a:rPr>
              <a:t>)</a:t>
            </a:r>
            <a:endParaRPr lang="en-US" dirty="0">
              <a:solidFill>
                <a:schemeClr val="accent1">
                  <a:lumMod val="60000"/>
                  <a:lumOff val="40000"/>
                </a:schemeClr>
              </a:solidFill>
            </a:endParaRPr>
          </a:p>
        </p:txBody>
      </p:sp>
      <p:sp>
        <p:nvSpPr>
          <p:cNvPr id="8" name="7 CuadroTexto"/>
          <p:cNvSpPr txBox="1"/>
          <p:nvPr/>
        </p:nvSpPr>
        <p:spPr>
          <a:xfrm>
            <a:off x="2357422" y="4000504"/>
            <a:ext cx="1571636" cy="307777"/>
          </a:xfrm>
          <a:prstGeom prst="rect">
            <a:avLst/>
          </a:prstGeom>
          <a:noFill/>
        </p:spPr>
        <p:txBody>
          <a:bodyPr wrap="square" rtlCol="0">
            <a:spAutoFit/>
          </a:bodyPr>
          <a:lstStyle/>
          <a:p>
            <a:r>
              <a:rPr lang="es-ES" sz="1400" dirty="0" smtClean="0">
                <a:solidFill>
                  <a:schemeClr val="accent1">
                    <a:lumMod val="60000"/>
                    <a:lumOff val="40000"/>
                  </a:schemeClr>
                </a:solidFill>
              </a:rPr>
              <a:t>Angulo positivo</a:t>
            </a:r>
            <a:endParaRPr lang="en-US" sz="1400" dirty="0">
              <a:solidFill>
                <a:schemeClr val="accent1">
                  <a:lumMod val="60000"/>
                  <a:lumOff val="40000"/>
                </a:schemeClr>
              </a:solidFill>
            </a:endParaRPr>
          </a:p>
        </p:txBody>
      </p:sp>
      <p:sp>
        <p:nvSpPr>
          <p:cNvPr id="9" name="8 CuadroTexto"/>
          <p:cNvSpPr txBox="1"/>
          <p:nvPr/>
        </p:nvSpPr>
        <p:spPr>
          <a:xfrm>
            <a:off x="5643570" y="3929066"/>
            <a:ext cx="1571636" cy="307777"/>
          </a:xfrm>
          <a:prstGeom prst="rect">
            <a:avLst/>
          </a:prstGeom>
          <a:noFill/>
        </p:spPr>
        <p:txBody>
          <a:bodyPr wrap="square" rtlCol="0">
            <a:spAutoFit/>
          </a:bodyPr>
          <a:lstStyle/>
          <a:p>
            <a:r>
              <a:rPr lang="es-ES" sz="1400" dirty="0" smtClean="0">
                <a:solidFill>
                  <a:schemeClr val="accent1">
                    <a:lumMod val="60000"/>
                    <a:lumOff val="40000"/>
                  </a:schemeClr>
                </a:solidFill>
              </a:rPr>
              <a:t>Angulo negativo</a:t>
            </a:r>
            <a:endParaRPr lang="en-US" sz="1400" dirty="0">
              <a:solidFill>
                <a:schemeClr val="accent1">
                  <a:lumMod val="60000"/>
                  <a:lumOff val="40000"/>
                </a:schemeClr>
              </a:solidFill>
            </a:endParaRPr>
          </a:p>
        </p:txBody>
      </p:sp>
      <p:sp>
        <p:nvSpPr>
          <p:cNvPr id="10" name="9 CuadroTexto"/>
          <p:cNvSpPr txBox="1"/>
          <p:nvPr/>
        </p:nvSpPr>
        <p:spPr>
          <a:xfrm>
            <a:off x="428596" y="4899266"/>
            <a:ext cx="8501122" cy="1815882"/>
          </a:xfrm>
          <a:prstGeom prst="rect">
            <a:avLst/>
          </a:prstGeom>
          <a:noFill/>
        </p:spPr>
        <p:txBody>
          <a:bodyPr wrap="square" rtlCol="0">
            <a:spAutoFit/>
          </a:bodyPr>
          <a:lstStyle/>
          <a:p>
            <a:pPr algn="just"/>
            <a:r>
              <a:rPr lang="es-ES" sz="2800" dirty="0" smtClean="0">
                <a:latin typeface="Berlin Sans FB" pitchFamily="34" charset="0"/>
              </a:rPr>
              <a:t>Sin embargo, si esta misma recta la giramos  en el sentido contrario de un reloj, se dice que tal recta tiene un giro positivo y si se gira al sentido de las manecillas del reloj tiene un giro negativo</a:t>
            </a:r>
            <a:endParaRPr lang="en-US" sz="2800" dirty="0">
              <a:latin typeface="Berlin Sans FB"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CuadroTexto"/>
          <p:cNvSpPr txBox="1"/>
          <p:nvPr/>
        </p:nvSpPr>
        <p:spPr>
          <a:xfrm>
            <a:off x="428596" y="285728"/>
            <a:ext cx="8501122" cy="6463308"/>
          </a:xfrm>
          <a:prstGeom prst="rect">
            <a:avLst/>
          </a:prstGeom>
          <a:noFill/>
        </p:spPr>
        <p:txBody>
          <a:bodyPr wrap="square" rtlCol="0">
            <a:spAutoFit/>
          </a:bodyPr>
          <a:lstStyle/>
          <a:p>
            <a:pPr algn="just"/>
            <a:r>
              <a:rPr lang="es-ES" sz="3200" dirty="0" smtClean="0">
                <a:solidFill>
                  <a:schemeClr val="accent1">
                    <a:lumMod val="60000"/>
                    <a:lumOff val="40000"/>
                  </a:schemeClr>
                </a:solidFill>
                <a:latin typeface="Berlin Sans FB Demi" pitchFamily="34" charset="0"/>
              </a:rPr>
              <a:t>Medidas en radianes</a:t>
            </a:r>
            <a:r>
              <a:rPr lang="es-ES" sz="3200" dirty="0" smtClean="0">
                <a:solidFill>
                  <a:schemeClr val="accent1">
                    <a:lumMod val="60000"/>
                    <a:lumOff val="40000"/>
                  </a:schemeClr>
                </a:solidFill>
                <a:latin typeface="Baskerville Old Face" pitchFamily="18" charset="0"/>
              </a:rPr>
              <a:t>.</a:t>
            </a:r>
          </a:p>
          <a:p>
            <a:pPr algn="just"/>
            <a:endParaRPr lang="es-ES" dirty="0">
              <a:solidFill>
                <a:schemeClr val="accent1">
                  <a:lumMod val="60000"/>
                  <a:lumOff val="40000"/>
                </a:schemeClr>
              </a:solidFill>
              <a:latin typeface="Baskerville Old Face" pitchFamily="18" charset="0"/>
            </a:endParaRPr>
          </a:p>
          <a:p>
            <a:pPr algn="just"/>
            <a:r>
              <a:rPr lang="es-ES" sz="2800" dirty="0" smtClean="0">
                <a:latin typeface="Berlin Sans FB" pitchFamily="34" charset="0"/>
              </a:rPr>
              <a:t>El radian se deriva del numero de veces que se puede colocar la longitud del radio de una circunferencia  para medir el perímetro de la misma.</a:t>
            </a:r>
          </a:p>
          <a:p>
            <a:pPr algn="just"/>
            <a:endParaRPr lang="es-ES" sz="2800" dirty="0">
              <a:latin typeface="Berlin Sans FB" pitchFamily="34" charset="0"/>
            </a:endParaRPr>
          </a:p>
          <a:p>
            <a:pPr algn="just"/>
            <a:endParaRPr lang="es-ES" sz="2800" dirty="0" smtClean="0">
              <a:latin typeface="Berlin Sans FB" pitchFamily="34" charset="0"/>
            </a:endParaRPr>
          </a:p>
          <a:p>
            <a:pPr algn="just"/>
            <a:endParaRPr lang="es-ES" sz="2800" dirty="0" smtClean="0">
              <a:latin typeface="Berlin Sans FB" pitchFamily="34" charset="0"/>
            </a:endParaRPr>
          </a:p>
          <a:p>
            <a:pPr algn="just"/>
            <a:endParaRPr lang="es-ES" sz="2800" dirty="0">
              <a:latin typeface="Berlin Sans FB" pitchFamily="34" charset="0"/>
            </a:endParaRPr>
          </a:p>
          <a:p>
            <a:pPr algn="just"/>
            <a:endParaRPr lang="es-ES" sz="2800" dirty="0">
              <a:latin typeface="Berlin Sans FB" pitchFamily="34" charset="0"/>
            </a:endParaRPr>
          </a:p>
          <a:p>
            <a:pPr algn="just"/>
            <a:endParaRPr lang="es-ES" sz="2800" dirty="0" smtClean="0">
              <a:latin typeface="Berlin Sans FB" pitchFamily="34" charset="0"/>
            </a:endParaRPr>
          </a:p>
          <a:p>
            <a:pPr algn="just"/>
            <a:endParaRPr lang="es-ES" sz="2800" dirty="0">
              <a:latin typeface="Berlin Sans FB" pitchFamily="34" charset="0"/>
            </a:endParaRPr>
          </a:p>
          <a:p>
            <a:pPr algn="just"/>
            <a:r>
              <a:rPr lang="es-ES" sz="2800" dirty="0" smtClean="0">
                <a:latin typeface="Berlin Sans FB" pitchFamily="34" charset="0"/>
              </a:rPr>
              <a:t>Esta unidad se deriva del valor de pi (</a:t>
            </a:r>
            <a:r>
              <a:rPr lang="el-GR" sz="2800" dirty="0" smtClean="0"/>
              <a:t>π</a:t>
            </a:r>
            <a:r>
              <a:rPr lang="es-ES" sz="2800" dirty="0" smtClean="0">
                <a:latin typeface="Berlin Sans FB" pitchFamily="34" charset="0"/>
              </a:rPr>
              <a:t> ), que se obtiene de la búsqueda  de obtener el perímetro de una circunferencia mediante el diámetro de la misma.</a:t>
            </a:r>
            <a:endParaRPr lang="en-US" sz="2800" dirty="0">
              <a:latin typeface="Berlin Sans FB" pitchFamily="34" charset="0"/>
            </a:endParaRPr>
          </a:p>
        </p:txBody>
      </p:sp>
      <p:pic>
        <p:nvPicPr>
          <p:cNvPr id="135171" name="Picture 3"/>
          <p:cNvPicPr>
            <a:picLocks noChangeAspect="1" noChangeArrowheads="1"/>
          </p:cNvPicPr>
          <p:nvPr/>
        </p:nvPicPr>
        <p:blipFill>
          <a:blip r:embed="rId2"/>
          <a:srcRect/>
          <a:stretch>
            <a:fillRect/>
          </a:stretch>
        </p:blipFill>
        <p:spPr bwMode="auto">
          <a:xfrm>
            <a:off x="3643306" y="2571744"/>
            <a:ext cx="1857388" cy="2295649"/>
          </a:xfrm>
          <a:prstGeom prst="rect">
            <a:avLst/>
          </a:prstGeom>
          <a:noFill/>
          <a:ln w="9525">
            <a:noFill/>
            <a:miter lim="800000"/>
            <a:headEnd/>
            <a:tailEnd/>
          </a:ln>
          <a:effectLst/>
        </p:spPr>
      </p:pic>
      <p:sp>
        <p:nvSpPr>
          <p:cNvPr id="8" name="7 CuadroTexto"/>
          <p:cNvSpPr txBox="1"/>
          <p:nvPr/>
        </p:nvSpPr>
        <p:spPr>
          <a:xfrm>
            <a:off x="4857752" y="2416726"/>
            <a:ext cx="928694" cy="369332"/>
          </a:xfrm>
          <a:prstGeom prst="rect">
            <a:avLst/>
          </a:prstGeom>
          <a:noFill/>
        </p:spPr>
        <p:txBody>
          <a:bodyPr wrap="square" rtlCol="0">
            <a:spAutoFit/>
          </a:bodyPr>
          <a:lstStyle/>
          <a:p>
            <a:r>
              <a:rPr lang="es-ES" dirty="0">
                <a:solidFill>
                  <a:schemeClr val="accent1">
                    <a:lumMod val="60000"/>
                    <a:lumOff val="40000"/>
                  </a:schemeClr>
                </a:solidFill>
              </a:rPr>
              <a:t>B</a:t>
            </a:r>
            <a:endParaRPr lang="en-US" dirty="0">
              <a:solidFill>
                <a:schemeClr val="accent1">
                  <a:lumMod val="60000"/>
                  <a:lumOff val="40000"/>
                </a:schemeClr>
              </a:solidFill>
            </a:endParaRPr>
          </a:p>
        </p:txBody>
      </p:sp>
      <p:sp>
        <p:nvSpPr>
          <p:cNvPr id="9" name="8 CuadroTexto"/>
          <p:cNvSpPr txBox="1"/>
          <p:nvPr/>
        </p:nvSpPr>
        <p:spPr>
          <a:xfrm>
            <a:off x="5429256" y="3559734"/>
            <a:ext cx="928694" cy="369332"/>
          </a:xfrm>
          <a:prstGeom prst="rect">
            <a:avLst/>
          </a:prstGeom>
          <a:noFill/>
        </p:spPr>
        <p:txBody>
          <a:bodyPr wrap="square" rtlCol="0">
            <a:spAutoFit/>
          </a:bodyPr>
          <a:lstStyle/>
          <a:p>
            <a:r>
              <a:rPr lang="es-ES" dirty="0" smtClean="0">
                <a:solidFill>
                  <a:schemeClr val="accent1">
                    <a:lumMod val="60000"/>
                    <a:lumOff val="40000"/>
                  </a:schemeClr>
                </a:solidFill>
              </a:rPr>
              <a:t>A</a:t>
            </a:r>
            <a:endParaRPr lang="en-US" dirty="0">
              <a:solidFill>
                <a:schemeClr val="accent1">
                  <a:lumMod val="60000"/>
                  <a:lumOff val="40000"/>
                </a:schemeClr>
              </a:solidFill>
            </a:endParaRPr>
          </a:p>
        </p:txBody>
      </p:sp>
      <p:sp>
        <p:nvSpPr>
          <p:cNvPr id="10" name="9 CuadroTexto"/>
          <p:cNvSpPr txBox="1"/>
          <p:nvPr/>
        </p:nvSpPr>
        <p:spPr>
          <a:xfrm>
            <a:off x="4286248" y="3488296"/>
            <a:ext cx="928694" cy="369332"/>
          </a:xfrm>
          <a:prstGeom prst="rect">
            <a:avLst/>
          </a:prstGeom>
          <a:noFill/>
        </p:spPr>
        <p:txBody>
          <a:bodyPr wrap="square" rtlCol="0">
            <a:spAutoFit/>
          </a:bodyPr>
          <a:lstStyle/>
          <a:p>
            <a:r>
              <a:rPr lang="es-ES" dirty="0" smtClean="0">
                <a:solidFill>
                  <a:schemeClr val="accent1">
                    <a:lumMod val="60000"/>
                    <a:lumOff val="40000"/>
                  </a:schemeClr>
                </a:solidFill>
              </a:rPr>
              <a:t>O</a:t>
            </a:r>
            <a:endParaRPr lang="en-US" dirty="0">
              <a:solidFill>
                <a:schemeClr val="accent1">
                  <a:lumMod val="60000"/>
                  <a:lumOff val="40000"/>
                </a:schemeClr>
              </a:solidFill>
            </a:endParaRPr>
          </a:p>
        </p:txBody>
      </p:sp>
      <p:sp>
        <p:nvSpPr>
          <p:cNvPr id="11" name="10 CuadroTexto"/>
          <p:cNvSpPr txBox="1"/>
          <p:nvPr/>
        </p:nvSpPr>
        <p:spPr>
          <a:xfrm>
            <a:off x="4857752" y="3631172"/>
            <a:ext cx="928694" cy="369332"/>
          </a:xfrm>
          <a:prstGeom prst="rect">
            <a:avLst/>
          </a:prstGeom>
          <a:noFill/>
        </p:spPr>
        <p:txBody>
          <a:bodyPr wrap="square" rtlCol="0">
            <a:spAutoFit/>
          </a:bodyPr>
          <a:lstStyle/>
          <a:p>
            <a:r>
              <a:rPr lang="es-ES" dirty="0" smtClean="0"/>
              <a:t>r</a:t>
            </a:r>
            <a:endParaRPr lang="en-US" dirty="0"/>
          </a:p>
        </p:txBody>
      </p:sp>
      <p:sp>
        <p:nvSpPr>
          <p:cNvPr id="12" name="11 CuadroTexto"/>
          <p:cNvSpPr txBox="1"/>
          <p:nvPr/>
        </p:nvSpPr>
        <p:spPr>
          <a:xfrm>
            <a:off x="5357818" y="2773916"/>
            <a:ext cx="2286016" cy="369332"/>
          </a:xfrm>
          <a:prstGeom prst="rect">
            <a:avLst/>
          </a:prstGeom>
          <a:noFill/>
        </p:spPr>
        <p:txBody>
          <a:bodyPr wrap="square" rtlCol="0">
            <a:spAutoFit/>
          </a:bodyPr>
          <a:lstStyle/>
          <a:p>
            <a:r>
              <a:rPr lang="es-ES" dirty="0" smtClean="0">
                <a:solidFill>
                  <a:schemeClr val="accent1">
                    <a:lumMod val="60000"/>
                    <a:lumOff val="40000"/>
                  </a:schemeClr>
                </a:solidFill>
              </a:rPr>
              <a:t>1 radian = AB = r</a:t>
            </a:r>
            <a:endParaRPr lang="en-US" dirty="0">
              <a:solidFill>
                <a:schemeClr val="accent1">
                  <a:lumMod val="60000"/>
                  <a:lumOff val="4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702358"/>
          </a:xfrm>
        </p:spPr>
        <p:txBody>
          <a:bodyPr>
            <a:noAutofit/>
          </a:bodyPr>
          <a:lstStyle/>
          <a:p>
            <a:r>
              <a:rPr lang="es-CL" sz="4800" dirty="0" smtClean="0">
                <a:solidFill>
                  <a:schemeClr val="accent2">
                    <a:lumMod val="60000"/>
                    <a:lumOff val="40000"/>
                  </a:schemeClr>
                </a:solidFill>
                <a:latin typeface="Berlin Sans FB Demi" pitchFamily="34" charset="0"/>
              </a:rPr>
              <a:t>Circunferencia en radianes:</a:t>
            </a:r>
            <a:endParaRPr lang="es-CL" sz="4800" dirty="0">
              <a:solidFill>
                <a:schemeClr val="accent2">
                  <a:lumMod val="60000"/>
                  <a:lumOff val="40000"/>
                </a:schemeClr>
              </a:solidFill>
              <a:latin typeface="Berlin Sans FB Demi" pitchFamily="34" charset="0"/>
            </a:endParaRPr>
          </a:p>
        </p:txBody>
      </p:sp>
      <p:pic>
        <p:nvPicPr>
          <p:cNvPr id="2050" name="Picture 2"/>
          <p:cNvPicPr>
            <a:picLocks noGrp="1" noChangeAspect="1" noChangeArrowheads="1"/>
          </p:cNvPicPr>
          <p:nvPr>
            <p:ph idx="1"/>
          </p:nvPr>
        </p:nvPicPr>
        <p:blipFill>
          <a:blip r:embed="rId2"/>
          <a:srcRect/>
          <a:stretch>
            <a:fillRect/>
          </a:stretch>
        </p:blipFill>
        <p:spPr bwMode="auto">
          <a:xfrm>
            <a:off x="2571736" y="1500174"/>
            <a:ext cx="4143404" cy="45720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CuadroTexto"/>
          <p:cNvSpPr txBox="1"/>
          <p:nvPr/>
        </p:nvSpPr>
        <p:spPr>
          <a:xfrm>
            <a:off x="428596" y="285728"/>
            <a:ext cx="8501122" cy="5632311"/>
          </a:xfrm>
          <a:prstGeom prst="rect">
            <a:avLst/>
          </a:prstGeom>
          <a:noFill/>
        </p:spPr>
        <p:txBody>
          <a:bodyPr wrap="square" rtlCol="0">
            <a:spAutoFit/>
          </a:bodyPr>
          <a:lstStyle/>
          <a:p>
            <a:pPr algn="just"/>
            <a:r>
              <a:rPr lang="es-ES" sz="3600" dirty="0" smtClean="0">
                <a:solidFill>
                  <a:schemeClr val="accent1">
                    <a:lumMod val="60000"/>
                    <a:lumOff val="40000"/>
                  </a:schemeClr>
                </a:solidFill>
                <a:latin typeface="Berlin Sans FB Demi" pitchFamily="34" charset="0"/>
              </a:rPr>
              <a:t>Relación entre radianes y grados</a:t>
            </a:r>
          </a:p>
          <a:p>
            <a:pPr algn="just"/>
            <a:endParaRPr lang="es-ES" dirty="0" smtClean="0">
              <a:solidFill>
                <a:schemeClr val="accent1">
                  <a:lumMod val="60000"/>
                  <a:lumOff val="40000"/>
                </a:schemeClr>
              </a:solidFill>
              <a:latin typeface="Baskerville Old Face" pitchFamily="18" charset="0"/>
            </a:endParaRPr>
          </a:p>
          <a:p>
            <a:pPr algn="just"/>
            <a:endParaRPr lang="es-ES" dirty="0" smtClean="0">
              <a:solidFill>
                <a:schemeClr val="accent1">
                  <a:lumMod val="60000"/>
                  <a:lumOff val="40000"/>
                </a:schemeClr>
              </a:solidFill>
              <a:latin typeface="Baskerville Old Face" pitchFamily="18" charset="0"/>
            </a:endParaRPr>
          </a:p>
          <a:p>
            <a:pPr algn="just"/>
            <a:r>
              <a:rPr lang="es-ES" sz="3200" dirty="0" smtClean="0">
                <a:latin typeface="Berlin Sans FB" pitchFamily="34" charset="0"/>
              </a:rPr>
              <a:t>Se puede establecer  una relación que permita medir un Angulo en grados o en radianes señalado que cuando se mida en grados un giro completo equivale a 360º,  lo cual equivaldría a establecer que:</a:t>
            </a:r>
          </a:p>
          <a:p>
            <a:pPr algn="just"/>
            <a:endParaRPr lang="es-ES" sz="3200" dirty="0" smtClean="0">
              <a:latin typeface="Berlin Sans FB" pitchFamily="34" charset="0"/>
            </a:endParaRPr>
          </a:p>
          <a:p>
            <a:pPr algn="just"/>
            <a:endParaRPr lang="es-ES" sz="3200" dirty="0">
              <a:latin typeface="Berlin Sans FB" pitchFamily="34" charset="0"/>
            </a:endParaRPr>
          </a:p>
          <a:p>
            <a:pPr algn="just"/>
            <a:endParaRPr lang="es-ES" sz="3200" dirty="0">
              <a:latin typeface="Berlin Sans FB" pitchFamily="34" charset="0"/>
            </a:endParaRPr>
          </a:p>
          <a:p>
            <a:pPr algn="ctr"/>
            <a:r>
              <a:rPr lang="es-ES" sz="3200" dirty="0" smtClean="0">
                <a:latin typeface="Berlin Sans FB" pitchFamily="34" charset="0"/>
              </a:rPr>
              <a:t>360º = 2 </a:t>
            </a:r>
            <a:r>
              <a:rPr lang="el-GR" sz="3200" dirty="0" smtClean="0"/>
              <a:t>π</a:t>
            </a:r>
            <a:r>
              <a:rPr lang="es-ES" sz="3200" dirty="0" smtClean="0">
                <a:latin typeface="Berlin Sans FB" pitchFamily="34" charset="0"/>
              </a:rPr>
              <a:t> radianes    o     180º = </a:t>
            </a:r>
            <a:r>
              <a:rPr lang="el-GR" sz="3200" dirty="0" smtClean="0"/>
              <a:t>π</a:t>
            </a:r>
            <a:r>
              <a:rPr lang="es-ES" sz="3200" dirty="0" smtClean="0">
                <a:latin typeface="Berlin Sans FB" pitchFamily="34" charset="0"/>
              </a:rPr>
              <a:t> radianes</a:t>
            </a:r>
            <a:endParaRPr lang="en-US" sz="3200" dirty="0">
              <a:latin typeface="Berlin Sans FB"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Rectángulo"/>
          <p:cNvSpPr/>
          <p:nvPr/>
        </p:nvSpPr>
        <p:spPr>
          <a:xfrm>
            <a:off x="642361" y="1285860"/>
            <a:ext cx="8287357" cy="4524315"/>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7200" b="1" cap="none"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Razones </a:t>
            </a:r>
          </a:p>
          <a:p>
            <a:pPr algn="ctr"/>
            <a:r>
              <a:rPr lang="es-ES" sz="7200" b="1" cap="none"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trigonométricas </a:t>
            </a:r>
          </a:p>
          <a:p>
            <a:pPr algn="ctr"/>
            <a:r>
              <a:rPr lang="es-ES" sz="7200" b="1"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De cualquier</a:t>
            </a:r>
          </a:p>
          <a:p>
            <a:pPr algn="ctr"/>
            <a:r>
              <a:rPr lang="es-ES" sz="7200" b="1" cap="none" spc="150" dirty="0" smtClean="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rPr>
              <a:t>Angulo.</a:t>
            </a:r>
            <a:endParaRPr lang="es-ES" sz="7200" b="1" cap="none" spc="150" dirty="0">
              <a:ln w="11430"/>
              <a:solidFill>
                <a:schemeClr val="accent2">
                  <a:lumMod val="60000"/>
                  <a:lumOff val="40000"/>
                </a:schemeClr>
              </a:solidFill>
              <a:effectLst>
                <a:outerShdw blurRad="25400" algn="tl" rotWithShape="0">
                  <a:srgbClr val="000000">
                    <a:alpha val="43000"/>
                  </a:srgbClr>
                </a:outerShdw>
              </a:effectLst>
              <a:latin typeface="Berlin Sans FB Dem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CuadroTexto"/>
          <p:cNvSpPr txBox="1"/>
          <p:nvPr/>
        </p:nvSpPr>
        <p:spPr>
          <a:xfrm>
            <a:off x="285720" y="142852"/>
            <a:ext cx="8501122" cy="6370975"/>
          </a:xfrm>
          <a:prstGeom prst="rect">
            <a:avLst/>
          </a:prstGeom>
          <a:noFill/>
        </p:spPr>
        <p:txBody>
          <a:bodyPr wrap="square" rtlCol="0">
            <a:spAutoFit/>
          </a:bodyPr>
          <a:lstStyle/>
          <a:p>
            <a:pPr algn="just"/>
            <a:r>
              <a:rPr lang="es-ES" sz="3600" dirty="0" smtClean="0">
                <a:solidFill>
                  <a:schemeClr val="accent1">
                    <a:lumMod val="60000"/>
                    <a:lumOff val="40000"/>
                  </a:schemeClr>
                </a:solidFill>
                <a:latin typeface="Berlin Sans FB Demi" pitchFamily="34" charset="0"/>
              </a:rPr>
              <a:t>Razones trigonométricas de cualquier Angulo.</a:t>
            </a:r>
          </a:p>
          <a:p>
            <a:pPr algn="just"/>
            <a:endParaRPr lang="es-ES" dirty="0">
              <a:solidFill>
                <a:schemeClr val="accent1">
                  <a:lumMod val="60000"/>
                  <a:lumOff val="40000"/>
                </a:schemeClr>
              </a:solidFill>
              <a:latin typeface="Baskerville Old Face" pitchFamily="18" charset="0"/>
            </a:endParaRPr>
          </a:p>
          <a:p>
            <a:pPr algn="just"/>
            <a:endParaRPr lang="es-ES" dirty="0" smtClean="0">
              <a:solidFill>
                <a:schemeClr val="accent1">
                  <a:lumMod val="60000"/>
                  <a:lumOff val="40000"/>
                </a:schemeClr>
              </a:solidFill>
              <a:latin typeface="Baskerville Old Face" pitchFamily="18" charset="0"/>
            </a:endParaRPr>
          </a:p>
          <a:p>
            <a:pPr algn="just"/>
            <a:r>
              <a:rPr lang="es-ES" sz="2400" dirty="0" smtClean="0">
                <a:latin typeface="Berlin Sans FB" pitchFamily="34" charset="0"/>
              </a:rPr>
              <a:t>A continuación se expresan las definiciones de las funciones trigonométricas.</a:t>
            </a:r>
          </a:p>
          <a:p>
            <a:pPr algn="just"/>
            <a:endParaRPr lang="es-ES" sz="2400" dirty="0" smtClean="0">
              <a:latin typeface="Berlin Sans FB" pitchFamily="34" charset="0"/>
            </a:endParaRPr>
          </a:p>
          <a:p>
            <a:pPr algn="just"/>
            <a:endParaRPr lang="es-ES" sz="2400" dirty="0">
              <a:latin typeface="Berlin Sans FB" pitchFamily="34" charset="0"/>
            </a:endParaRPr>
          </a:p>
          <a:p>
            <a:pPr algn="just">
              <a:buFont typeface="Wingdings" pitchFamily="2" charset="2"/>
              <a:buChar char="ü"/>
            </a:pPr>
            <a:r>
              <a:rPr lang="es-ES" sz="2400" dirty="0" smtClean="0">
                <a:latin typeface="Berlin Sans FB" pitchFamily="34" charset="0"/>
              </a:rPr>
              <a:t>SENO: Es la razón entre la ordenada y la distancia al origen.</a:t>
            </a:r>
          </a:p>
          <a:p>
            <a:pPr algn="just">
              <a:buFont typeface="Wingdings" pitchFamily="2" charset="2"/>
              <a:buChar char="ü"/>
            </a:pPr>
            <a:endParaRPr lang="es-ES" sz="2400" dirty="0" smtClean="0">
              <a:latin typeface="Berlin Sans FB" pitchFamily="34" charset="0"/>
            </a:endParaRPr>
          </a:p>
          <a:p>
            <a:pPr algn="just">
              <a:buFont typeface="Wingdings" pitchFamily="2" charset="2"/>
              <a:buChar char="ü"/>
            </a:pPr>
            <a:r>
              <a:rPr lang="es-ES" sz="2400" dirty="0" smtClean="0">
                <a:latin typeface="Berlin Sans FB" pitchFamily="34" charset="0"/>
              </a:rPr>
              <a:t>COSENO: Es la razón entre la abscisa  y la distancia al origen.</a:t>
            </a:r>
          </a:p>
          <a:p>
            <a:pPr algn="just">
              <a:buFont typeface="Wingdings" pitchFamily="2" charset="2"/>
              <a:buChar char="ü"/>
            </a:pPr>
            <a:endParaRPr lang="es-ES" sz="2400" dirty="0" smtClean="0">
              <a:latin typeface="Berlin Sans FB" pitchFamily="34" charset="0"/>
            </a:endParaRPr>
          </a:p>
          <a:p>
            <a:pPr algn="just">
              <a:buFont typeface="Wingdings" pitchFamily="2" charset="2"/>
              <a:buChar char="ü"/>
            </a:pPr>
            <a:r>
              <a:rPr lang="es-ES" sz="2400" dirty="0" smtClean="0">
                <a:latin typeface="Berlin Sans FB" pitchFamily="34" charset="0"/>
              </a:rPr>
              <a:t>TANGENTE: Es la razón entre la ordenada y la abscisa.</a:t>
            </a:r>
          </a:p>
          <a:p>
            <a:pPr algn="just">
              <a:buFont typeface="Wingdings" pitchFamily="2" charset="2"/>
              <a:buChar char="ü"/>
            </a:pPr>
            <a:endParaRPr lang="es-ES" sz="2800" dirty="0" smtClean="0">
              <a:latin typeface="Baskerville Old Face" pitchFamily="18" charset="0"/>
            </a:endParaRPr>
          </a:p>
          <a:p>
            <a:pPr algn="just">
              <a:buFont typeface="Wingdings" pitchFamily="2" charset="2"/>
              <a:buChar char="ü"/>
            </a:pPr>
            <a:endParaRPr lang="es-ES" sz="2800" dirty="0">
              <a:latin typeface="Baskerville Old Face" pitchFamily="18" charset="0"/>
            </a:endParaRPr>
          </a:p>
          <a:p>
            <a:pPr algn="just">
              <a:buFont typeface="Wingdings" pitchFamily="2" charset="2"/>
              <a:buChar char="ü"/>
            </a:pPr>
            <a:endParaRPr lang="en-US" sz="2800" dirty="0">
              <a:latin typeface="Baskerville Old Face"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367</TotalTime>
  <Words>1392</Words>
  <Application>Microsoft Office PowerPoint</Application>
  <PresentationFormat>Presentación en pantalla (4:3)</PresentationFormat>
  <Paragraphs>293</Paragraphs>
  <Slides>31</Slides>
  <Notes>0</Notes>
  <HiddenSlides>0</HiddenSlides>
  <MMClips>0</MMClips>
  <ScaleCrop>false</ScaleCrop>
  <HeadingPairs>
    <vt:vector size="8" baseType="variant">
      <vt:variant>
        <vt:lpstr>Fuentes usadas</vt:lpstr>
      </vt:variant>
      <vt:variant>
        <vt:i4>9</vt:i4>
      </vt:variant>
      <vt:variant>
        <vt:lpstr>Tema</vt:lpstr>
      </vt:variant>
      <vt:variant>
        <vt:i4>1</vt:i4>
      </vt:variant>
      <vt:variant>
        <vt:lpstr>Servidores OLE incrustados</vt:lpstr>
      </vt:variant>
      <vt:variant>
        <vt:i4>1</vt:i4>
      </vt:variant>
      <vt:variant>
        <vt:lpstr>Títulos de diapositiva</vt:lpstr>
      </vt:variant>
      <vt:variant>
        <vt:i4>31</vt:i4>
      </vt:variant>
    </vt:vector>
  </HeadingPairs>
  <TitlesOfParts>
    <vt:vector size="42" baseType="lpstr">
      <vt:lpstr>Arial</vt:lpstr>
      <vt:lpstr>Baskerville Old Face</vt:lpstr>
      <vt:lpstr>Berlin Sans FB</vt:lpstr>
      <vt:lpstr>Berlin Sans FB Demi</vt:lpstr>
      <vt:lpstr>Blackadder ITC</vt:lpstr>
      <vt:lpstr>Calibri</vt:lpstr>
      <vt:lpstr>Constantia</vt:lpstr>
      <vt:lpstr>Wingdings</vt:lpstr>
      <vt:lpstr>Wingdings 2</vt:lpstr>
      <vt:lpstr>Flujo</vt:lpstr>
      <vt:lpstr>Ecuación</vt:lpstr>
      <vt:lpstr>Presentación de PowerPoint</vt:lpstr>
      <vt:lpstr>Definición</vt:lpstr>
      <vt:lpstr>Presentación de PowerPoint</vt:lpstr>
      <vt:lpstr>Presentación de PowerPoint</vt:lpstr>
      <vt:lpstr>Presentación de PowerPoint</vt:lpstr>
      <vt:lpstr>Circunferencia en radianes: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EJERCICIO</vt:lpstr>
      <vt:lpstr>Presentación de PowerPoint</vt:lpstr>
      <vt:lpstr>Presentación de PowerPoint</vt:lpstr>
      <vt:lpstr>Ejercicio:</vt:lpstr>
      <vt:lpstr>Presentación de PowerPoint</vt:lpstr>
      <vt:lpstr>Presentación de PowerPoint</vt:lpstr>
    </vt:vector>
  </TitlesOfParts>
  <Company>Pum@ 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Pum@ Net.</dc:creator>
  <cp:lastModifiedBy>Arocha_LITE</cp:lastModifiedBy>
  <cp:revision>50</cp:revision>
  <dcterms:created xsi:type="dcterms:W3CDTF">2009-03-16T18:58:21Z</dcterms:created>
  <dcterms:modified xsi:type="dcterms:W3CDTF">2014-08-24T03:11:37Z</dcterms:modified>
</cp:coreProperties>
</file>