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Override3.xml" ContentType="application/vnd.openxmlformats-officedocument.themeOverrid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1" r:id="rId7"/>
    <p:sldMasterId id="2147483733" r:id="rId8"/>
  </p:sldMasterIdLst>
  <p:sldIdLst>
    <p:sldId id="257" r:id="rId9"/>
    <p:sldId id="264" r:id="rId10"/>
    <p:sldId id="265" r:id="rId11"/>
    <p:sldId id="266" r:id="rId12"/>
    <p:sldId id="267" r:id="rId13"/>
    <p:sldId id="268" r:id="rId14"/>
    <p:sldId id="269" r:id="rId15"/>
    <p:sldId id="258" r:id="rId16"/>
    <p:sldId id="259" r:id="rId17"/>
    <p:sldId id="260" r:id="rId18"/>
    <p:sldId id="261" r:id="rId19"/>
    <p:sldId id="262" r:id="rId20"/>
    <p:sldId id="263" r:id="rId21"/>
    <p:sldId id="256" r:id="rId2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A074-4A7F-4978-A0F7-5F2F18A4ED5E}" type="datetimeFigureOut">
              <a:rPr lang="es-CO" smtClean="0"/>
              <a:t>18/10/2013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759D-E7E7-4F13-A43C-1B349ABE17C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8358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A074-4A7F-4978-A0F7-5F2F18A4ED5E}" type="datetimeFigureOut">
              <a:rPr lang="es-CO" smtClean="0"/>
              <a:t>18/10/2013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759D-E7E7-4F13-A43C-1B349ABE17C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7576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A074-4A7F-4978-A0F7-5F2F18A4ED5E}" type="datetimeFigureOut">
              <a:rPr lang="es-CO" smtClean="0"/>
              <a:t>18/10/2013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759D-E7E7-4F13-A43C-1B349ABE17C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5730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6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BFFF251-58C9-479C-A792-FED24F66BF43}" type="datetimeFigureOut">
              <a:rPr lang="es-CO"/>
              <a:pPr>
                <a:defRPr/>
              </a:pPr>
              <a:t>18/10/2013</a:t>
            </a:fld>
            <a:endParaRPr lang="es-CO"/>
          </a:p>
        </p:txBody>
      </p:sp>
      <p:sp>
        <p:nvSpPr>
          <p:cNvPr id="7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s-CO"/>
          </a:p>
        </p:txBody>
      </p:sp>
      <p:sp>
        <p:nvSpPr>
          <p:cNvPr id="8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8E9C6A8-4318-44E4-9B44-939975DCD6DD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6353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94AEE-6FA4-4F1B-8530-D2926363D58C}" type="datetimeFigureOut">
              <a:rPr lang="es-CO">
                <a:solidFill>
                  <a:srgbClr val="B13F9A"/>
                </a:solidFill>
              </a:rPr>
              <a:pPr>
                <a:defRPr/>
              </a:pPr>
              <a:t>18/10/2013</a:t>
            </a:fld>
            <a:endParaRPr lang="es-CO">
              <a:solidFill>
                <a:srgbClr val="B13F9A"/>
              </a:solidFill>
            </a:endParaRPr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B13F9A"/>
              </a:solidFill>
            </a:endParaRPr>
          </a:p>
        </p:txBody>
      </p:sp>
      <p:sp>
        <p:nvSpPr>
          <p:cNvPr id="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789AC-30D3-4E04-B250-410F9285FE74}" type="slidenum">
              <a:rPr lang="es-CO">
                <a:solidFill>
                  <a:srgbClr val="B13F9A"/>
                </a:solidFill>
              </a:rPr>
              <a:pPr>
                <a:defRPr/>
              </a:pPr>
              <a:t>‹Nº›</a:t>
            </a:fld>
            <a:endParaRPr lang="es-CO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327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2A096DC-9440-4E61-87A9-CFBCABADB687}" type="datetimeFigureOut">
              <a:rPr lang="es-CO">
                <a:solidFill>
                  <a:srgbClr val="B13F9A"/>
                </a:solidFill>
              </a:rPr>
              <a:pPr>
                <a:defRPr/>
              </a:pPr>
              <a:t>18/10/2013</a:t>
            </a:fld>
            <a:endParaRPr lang="es-CO">
              <a:solidFill>
                <a:srgbClr val="B13F9A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s-CO">
              <a:solidFill>
                <a:srgbClr val="B13F9A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699B13-BB26-4CB7-912B-30E5223CD597}" type="slidenum">
              <a:rPr lang="es-CO">
                <a:solidFill>
                  <a:srgbClr val="B13F9A"/>
                </a:solidFill>
              </a:rPr>
              <a:pPr>
                <a:defRPr/>
              </a:pPr>
              <a:t>‹Nº›</a:t>
            </a:fld>
            <a:endParaRPr lang="es-CO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134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3C256-AC4B-48BD-958E-F6292E1D1EAB}" type="datetimeFigureOut">
              <a:rPr lang="es-CO">
                <a:solidFill>
                  <a:srgbClr val="B13F9A"/>
                </a:solidFill>
              </a:rPr>
              <a:pPr>
                <a:defRPr/>
              </a:pPr>
              <a:t>18/10/2013</a:t>
            </a:fld>
            <a:endParaRPr lang="es-CO">
              <a:solidFill>
                <a:srgbClr val="B13F9A"/>
              </a:solidFill>
            </a:endParaRPr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B13F9A"/>
              </a:solidFill>
            </a:endParaRPr>
          </a:p>
        </p:txBody>
      </p:sp>
      <p:sp>
        <p:nvSpPr>
          <p:cNvPr id="7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8D913-1A31-43FF-9A19-FADBD12C035F}" type="slidenum">
              <a:rPr lang="es-CO">
                <a:solidFill>
                  <a:srgbClr val="B13F9A"/>
                </a:solidFill>
              </a:rPr>
              <a:pPr>
                <a:defRPr/>
              </a:pPr>
              <a:t>‹Nº›</a:t>
            </a:fld>
            <a:endParaRPr lang="es-CO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91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8A300-7288-4660-9A75-86425DCB0E0A}" type="datetimeFigureOut">
              <a:rPr lang="es-CO">
                <a:solidFill>
                  <a:srgbClr val="B13F9A"/>
                </a:solidFill>
              </a:rPr>
              <a:pPr>
                <a:defRPr/>
              </a:pPr>
              <a:t>18/10/2013</a:t>
            </a:fld>
            <a:endParaRPr lang="es-CO">
              <a:solidFill>
                <a:srgbClr val="B13F9A"/>
              </a:solidFill>
            </a:endParaRPr>
          </a:p>
        </p:txBody>
      </p:sp>
      <p:sp>
        <p:nvSpPr>
          <p:cNvPr id="8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B13F9A"/>
              </a:solidFill>
            </a:endParaRPr>
          </a:p>
        </p:txBody>
      </p:sp>
      <p:sp>
        <p:nvSpPr>
          <p:cNvPr id="9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F8C9A-D65E-4A95-B317-71ACE1C95D9B}" type="slidenum">
              <a:rPr lang="es-CO">
                <a:solidFill>
                  <a:srgbClr val="B13F9A"/>
                </a:solidFill>
              </a:rPr>
              <a:pPr>
                <a:defRPr/>
              </a:pPr>
              <a:t>‹Nº›</a:t>
            </a:fld>
            <a:endParaRPr lang="es-CO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503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89A5-F077-40C5-8194-5352D674106B}" type="datetimeFigureOut">
              <a:rPr lang="es-CO">
                <a:solidFill>
                  <a:srgbClr val="B13F9A"/>
                </a:solidFill>
              </a:rPr>
              <a:pPr>
                <a:defRPr/>
              </a:pPr>
              <a:t>18/10/2013</a:t>
            </a:fld>
            <a:endParaRPr lang="es-CO">
              <a:solidFill>
                <a:srgbClr val="B13F9A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B13F9A"/>
              </a:solidFill>
            </a:endParaRPr>
          </a:p>
        </p:txBody>
      </p:sp>
      <p:sp>
        <p:nvSpPr>
          <p:cNvPr id="5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73A41-9BF4-4B2F-83BC-82D7FC8D7877}" type="slidenum">
              <a:rPr lang="es-CO">
                <a:solidFill>
                  <a:srgbClr val="B13F9A"/>
                </a:solidFill>
              </a:rPr>
              <a:pPr>
                <a:defRPr/>
              </a:pPr>
              <a:t>‹Nº›</a:t>
            </a:fld>
            <a:endParaRPr lang="es-CO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624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21079-1A3A-4067-84B6-F538F48859E2}" type="datetimeFigureOut">
              <a:rPr lang="es-CO">
                <a:solidFill>
                  <a:srgbClr val="B13F9A"/>
                </a:solidFill>
              </a:rPr>
              <a:pPr>
                <a:defRPr/>
              </a:pPr>
              <a:t>18/10/2013</a:t>
            </a:fld>
            <a:endParaRPr lang="es-CO">
              <a:solidFill>
                <a:srgbClr val="B13F9A"/>
              </a:solidFill>
            </a:endParaRPr>
          </a:p>
        </p:txBody>
      </p:sp>
      <p:sp>
        <p:nvSpPr>
          <p:cNvPr id="3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B13F9A"/>
              </a:solidFill>
            </a:endParaRPr>
          </a:p>
        </p:txBody>
      </p:sp>
      <p:sp>
        <p:nvSpPr>
          <p:cNvPr id="4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0AD39-F323-4657-8E1C-1797279904E2}" type="slidenum">
              <a:rPr lang="es-CO">
                <a:solidFill>
                  <a:srgbClr val="B13F9A"/>
                </a:solidFill>
              </a:rPr>
              <a:pPr>
                <a:defRPr/>
              </a:pPr>
              <a:t>‹Nº›</a:t>
            </a:fld>
            <a:endParaRPr lang="es-CO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463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F0197-A7E7-4195-B99C-D786A054475F}" type="datetimeFigureOut">
              <a:rPr lang="es-CO">
                <a:solidFill>
                  <a:srgbClr val="B13F9A"/>
                </a:solidFill>
              </a:rPr>
              <a:pPr>
                <a:defRPr/>
              </a:pPr>
              <a:t>18/10/2013</a:t>
            </a:fld>
            <a:endParaRPr lang="es-CO">
              <a:solidFill>
                <a:srgbClr val="B13F9A"/>
              </a:solidFill>
            </a:endParaRPr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B13F9A"/>
              </a:solidFill>
            </a:endParaRPr>
          </a:p>
        </p:txBody>
      </p:sp>
      <p:sp>
        <p:nvSpPr>
          <p:cNvPr id="7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EACEA-BED7-42AA-B3CD-ADF66FD8CEAA}" type="slidenum">
              <a:rPr lang="es-CO">
                <a:solidFill>
                  <a:srgbClr val="B13F9A"/>
                </a:solidFill>
              </a:rPr>
              <a:pPr>
                <a:defRPr/>
              </a:pPr>
              <a:t>‹Nº›</a:t>
            </a:fld>
            <a:endParaRPr lang="es-CO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154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A074-4A7F-4978-A0F7-5F2F18A4ED5E}" type="datetimeFigureOut">
              <a:rPr lang="es-CO" smtClean="0"/>
              <a:t>18/10/2013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759D-E7E7-4F13-A43C-1B349ABE17C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9341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7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F47B17-D6CF-4D3D-82EE-C760B9857AAF}" type="datetimeFigureOut">
              <a:rPr lang="es-CO">
                <a:solidFill>
                  <a:srgbClr val="F4E7ED"/>
                </a:solidFill>
              </a:rPr>
              <a:pPr>
                <a:defRPr/>
              </a:pPr>
              <a:t>18/10/2013</a:t>
            </a:fld>
            <a:endParaRPr lang="es-CO">
              <a:solidFill>
                <a:srgbClr val="F4E7ED"/>
              </a:solidFill>
            </a:endParaRPr>
          </a:p>
        </p:txBody>
      </p:sp>
      <p:sp>
        <p:nvSpPr>
          <p:cNvPr id="8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CO">
              <a:solidFill>
                <a:srgbClr val="F4E7ED"/>
              </a:solidFill>
            </a:endParaRPr>
          </a:p>
        </p:txBody>
      </p:sp>
      <p:sp>
        <p:nvSpPr>
          <p:cNvPr id="9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74E7E7-8081-458D-9240-C70D5DA51D7C}" type="slidenum">
              <a:rPr lang="es-CO">
                <a:solidFill>
                  <a:srgbClr val="F4E7ED"/>
                </a:solidFill>
              </a:rPr>
              <a:pPr>
                <a:defRPr/>
              </a:pPr>
              <a:t>‹Nº›</a:t>
            </a:fld>
            <a:endParaRPr lang="es-CO">
              <a:solidFill>
                <a:srgbClr val="F4E7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159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CE2D1-0E5F-4452-9220-ABE5CCB34125}" type="datetimeFigureOut">
              <a:rPr lang="es-CO">
                <a:solidFill>
                  <a:srgbClr val="B13F9A"/>
                </a:solidFill>
              </a:rPr>
              <a:pPr>
                <a:defRPr/>
              </a:pPr>
              <a:t>18/10/2013</a:t>
            </a:fld>
            <a:endParaRPr lang="es-CO">
              <a:solidFill>
                <a:srgbClr val="B13F9A"/>
              </a:solidFill>
            </a:endParaRPr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B13F9A"/>
              </a:solidFill>
            </a:endParaRPr>
          </a:p>
        </p:txBody>
      </p:sp>
      <p:sp>
        <p:nvSpPr>
          <p:cNvPr id="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2B004-1F8B-4F9F-83FC-5BA53FFC9AC2}" type="slidenum">
              <a:rPr lang="es-CO">
                <a:solidFill>
                  <a:srgbClr val="B13F9A"/>
                </a:solidFill>
              </a:rPr>
              <a:pPr>
                <a:defRPr/>
              </a:pPr>
              <a:t>‹Nº›</a:t>
            </a:fld>
            <a:endParaRPr lang="es-CO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2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754332-83AE-447D-A0F5-06888D16EF93}" type="datetimeFigureOut">
              <a:rPr lang="es-CO">
                <a:solidFill>
                  <a:srgbClr val="B13F9A"/>
                </a:solidFill>
              </a:rPr>
              <a:pPr>
                <a:defRPr/>
              </a:pPr>
              <a:t>18/10/2013</a:t>
            </a:fld>
            <a:endParaRPr lang="es-CO">
              <a:solidFill>
                <a:srgbClr val="B13F9A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CO">
              <a:solidFill>
                <a:srgbClr val="B13F9A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BF2DC62-8D03-4B18-AA86-E88BF57C3675}" type="slidenum">
              <a:rPr lang="es-CO">
                <a:solidFill>
                  <a:srgbClr val="B13F9A"/>
                </a:solidFill>
              </a:rPr>
              <a:pPr>
                <a:defRPr/>
              </a:pPr>
              <a:t>‹Nº›</a:t>
            </a:fld>
            <a:endParaRPr lang="es-CO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751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6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BFFF251-58C9-479C-A792-FED24F66BF43}" type="datetimeFigureOut">
              <a:rPr lang="es-CO"/>
              <a:pPr>
                <a:defRPr/>
              </a:pPr>
              <a:t>18/10/2013</a:t>
            </a:fld>
            <a:endParaRPr lang="es-CO"/>
          </a:p>
        </p:txBody>
      </p:sp>
      <p:sp>
        <p:nvSpPr>
          <p:cNvPr id="7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s-CO"/>
          </a:p>
        </p:txBody>
      </p:sp>
      <p:sp>
        <p:nvSpPr>
          <p:cNvPr id="8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8E9C6A8-4318-44E4-9B44-939975DCD6DD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5481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94AEE-6FA4-4F1B-8530-D2926363D58C}" type="datetimeFigureOut">
              <a:rPr lang="es-CO">
                <a:solidFill>
                  <a:srgbClr val="B13F9A"/>
                </a:solidFill>
              </a:rPr>
              <a:pPr>
                <a:defRPr/>
              </a:pPr>
              <a:t>18/10/2013</a:t>
            </a:fld>
            <a:endParaRPr lang="es-CO">
              <a:solidFill>
                <a:srgbClr val="B13F9A"/>
              </a:solidFill>
            </a:endParaRPr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B13F9A"/>
              </a:solidFill>
            </a:endParaRPr>
          </a:p>
        </p:txBody>
      </p:sp>
      <p:sp>
        <p:nvSpPr>
          <p:cNvPr id="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789AC-30D3-4E04-B250-410F9285FE74}" type="slidenum">
              <a:rPr lang="es-CO">
                <a:solidFill>
                  <a:srgbClr val="B13F9A"/>
                </a:solidFill>
              </a:rPr>
              <a:pPr>
                <a:defRPr/>
              </a:pPr>
              <a:t>‹Nº›</a:t>
            </a:fld>
            <a:endParaRPr lang="es-CO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2863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2A096DC-9440-4E61-87A9-CFBCABADB687}" type="datetimeFigureOut">
              <a:rPr lang="es-CO">
                <a:solidFill>
                  <a:srgbClr val="B13F9A"/>
                </a:solidFill>
              </a:rPr>
              <a:pPr>
                <a:defRPr/>
              </a:pPr>
              <a:t>18/10/2013</a:t>
            </a:fld>
            <a:endParaRPr lang="es-CO">
              <a:solidFill>
                <a:srgbClr val="B13F9A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s-CO">
              <a:solidFill>
                <a:srgbClr val="B13F9A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699B13-BB26-4CB7-912B-30E5223CD597}" type="slidenum">
              <a:rPr lang="es-CO">
                <a:solidFill>
                  <a:srgbClr val="B13F9A"/>
                </a:solidFill>
              </a:rPr>
              <a:pPr>
                <a:defRPr/>
              </a:pPr>
              <a:t>‹Nº›</a:t>
            </a:fld>
            <a:endParaRPr lang="es-CO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11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3C256-AC4B-48BD-958E-F6292E1D1EAB}" type="datetimeFigureOut">
              <a:rPr lang="es-CO">
                <a:solidFill>
                  <a:srgbClr val="B13F9A"/>
                </a:solidFill>
              </a:rPr>
              <a:pPr>
                <a:defRPr/>
              </a:pPr>
              <a:t>18/10/2013</a:t>
            </a:fld>
            <a:endParaRPr lang="es-CO">
              <a:solidFill>
                <a:srgbClr val="B13F9A"/>
              </a:solidFill>
            </a:endParaRPr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B13F9A"/>
              </a:solidFill>
            </a:endParaRPr>
          </a:p>
        </p:txBody>
      </p:sp>
      <p:sp>
        <p:nvSpPr>
          <p:cNvPr id="7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8D913-1A31-43FF-9A19-FADBD12C035F}" type="slidenum">
              <a:rPr lang="es-CO">
                <a:solidFill>
                  <a:srgbClr val="B13F9A"/>
                </a:solidFill>
              </a:rPr>
              <a:pPr>
                <a:defRPr/>
              </a:pPr>
              <a:t>‹Nº›</a:t>
            </a:fld>
            <a:endParaRPr lang="es-CO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7238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8A300-7288-4660-9A75-86425DCB0E0A}" type="datetimeFigureOut">
              <a:rPr lang="es-CO">
                <a:solidFill>
                  <a:srgbClr val="B13F9A"/>
                </a:solidFill>
              </a:rPr>
              <a:pPr>
                <a:defRPr/>
              </a:pPr>
              <a:t>18/10/2013</a:t>
            </a:fld>
            <a:endParaRPr lang="es-CO">
              <a:solidFill>
                <a:srgbClr val="B13F9A"/>
              </a:solidFill>
            </a:endParaRPr>
          </a:p>
        </p:txBody>
      </p:sp>
      <p:sp>
        <p:nvSpPr>
          <p:cNvPr id="8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B13F9A"/>
              </a:solidFill>
            </a:endParaRPr>
          </a:p>
        </p:txBody>
      </p:sp>
      <p:sp>
        <p:nvSpPr>
          <p:cNvPr id="9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F8C9A-D65E-4A95-B317-71ACE1C95D9B}" type="slidenum">
              <a:rPr lang="es-CO">
                <a:solidFill>
                  <a:srgbClr val="B13F9A"/>
                </a:solidFill>
              </a:rPr>
              <a:pPr>
                <a:defRPr/>
              </a:pPr>
              <a:t>‹Nº›</a:t>
            </a:fld>
            <a:endParaRPr lang="es-CO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302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89A5-F077-40C5-8194-5352D674106B}" type="datetimeFigureOut">
              <a:rPr lang="es-CO">
                <a:solidFill>
                  <a:srgbClr val="B13F9A"/>
                </a:solidFill>
              </a:rPr>
              <a:pPr>
                <a:defRPr/>
              </a:pPr>
              <a:t>18/10/2013</a:t>
            </a:fld>
            <a:endParaRPr lang="es-CO">
              <a:solidFill>
                <a:srgbClr val="B13F9A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B13F9A"/>
              </a:solidFill>
            </a:endParaRPr>
          </a:p>
        </p:txBody>
      </p:sp>
      <p:sp>
        <p:nvSpPr>
          <p:cNvPr id="5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73A41-9BF4-4B2F-83BC-82D7FC8D7877}" type="slidenum">
              <a:rPr lang="es-CO">
                <a:solidFill>
                  <a:srgbClr val="B13F9A"/>
                </a:solidFill>
              </a:rPr>
              <a:pPr>
                <a:defRPr/>
              </a:pPr>
              <a:t>‹Nº›</a:t>
            </a:fld>
            <a:endParaRPr lang="es-CO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542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21079-1A3A-4067-84B6-F538F48859E2}" type="datetimeFigureOut">
              <a:rPr lang="es-CO">
                <a:solidFill>
                  <a:srgbClr val="B13F9A"/>
                </a:solidFill>
              </a:rPr>
              <a:pPr>
                <a:defRPr/>
              </a:pPr>
              <a:t>18/10/2013</a:t>
            </a:fld>
            <a:endParaRPr lang="es-CO">
              <a:solidFill>
                <a:srgbClr val="B13F9A"/>
              </a:solidFill>
            </a:endParaRPr>
          </a:p>
        </p:txBody>
      </p:sp>
      <p:sp>
        <p:nvSpPr>
          <p:cNvPr id="3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B13F9A"/>
              </a:solidFill>
            </a:endParaRPr>
          </a:p>
        </p:txBody>
      </p:sp>
      <p:sp>
        <p:nvSpPr>
          <p:cNvPr id="4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0AD39-F323-4657-8E1C-1797279904E2}" type="slidenum">
              <a:rPr lang="es-CO">
                <a:solidFill>
                  <a:srgbClr val="B13F9A"/>
                </a:solidFill>
              </a:rPr>
              <a:pPr>
                <a:defRPr/>
              </a:pPr>
              <a:t>‹Nº›</a:t>
            </a:fld>
            <a:endParaRPr lang="es-CO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215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A074-4A7F-4978-A0F7-5F2F18A4ED5E}" type="datetimeFigureOut">
              <a:rPr lang="es-CO" smtClean="0"/>
              <a:t>18/10/2013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759D-E7E7-4F13-A43C-1B349ABE17C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63923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F0197-A7E7-4195-B99C-D786A054475F}" type="datetimeFigureOut">
              <a:rPr lang="es-CO">
                <a:solidFill>
                  <a:srgbClr val="B13F9A"/>
                </a:solidFill>
              </a:rPr>
              <a:pPr>
                <a:defRPr/>
              </a:pPr>
              <a:t>18/10/2013</a:t>
            </a:fld>
            <a:endParaRPr lang="es-CO">
              <a:solidFill>
                <a:srgbClr val="B13F9A"/>
              </a:solidFill>
            </a:endParaRPr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B13F9A"/>
              </a:solidFill>
            </a:endParaRPr>
          </a:p>
        </p:txBody>
      </p:sp>
      <p:sp>
        <p:nvSpPr>
          <p:cNvPr id="7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EACEA-BED7-42AA-B3CD-ADF66FD8CEAA}" type="slidenum">
              <a:rPr lang="es-CO">
                <a:solidFill>
                  <a:srgbClr val="B13F9A"/>
                </a:solidFill>
              </a:rPr>
              <a:pPr>
                <a:defRPr/>
              </a:pPr>
              <a:t>‹Nº›</a:t>
            </a:fld>
            <a:endParaRPr lang="es-CO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4686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7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F47B17-D6CF-4D3D-82EE-C760B9857AAF}" type="datetimeFigureOut">
              <a:rPr lang="es-CO">
                <a:solidFill>
                  <a:srgbClr val="F4E7ED"/>
                </a:solidFill>
              </a:rPr>
              <a:pPr>
                <a:defRPr/>
              </a:pPr>
              <a:t>18/10/2013</a:t>
            </a:fld>
            <a:endParaRPr lang="es-CO">
              <a:solidFill>
                <a:srgbClr val="F4E7ED"/>
              </a:solidFill>
            </a:endParaRPr>
          </a:p>
        </p:txBody>
      </p:sp>
      <p:sp>
        <p:nvSpPr>
          <p:cNvPr id="8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CO">
              <a:solidFill>
                <a:srgbClr val="F4E7ED"/>
              </a:solidFill>
            </a:endParaRPr>
          </a:p>
        </p:txBody>
      </p:sp>
      <p:sp>
        <p:nvSpPr>
          <p:cNvPr id="9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74E7E7-8081-458D-9240-C70D5DA51D7C}" type="slidenum">
              <a:rPr lang="es-CO">
                <a:solidFill>
                  <a:srgbClr val="F4E7ED"/>
                </a:solidFill>
              </a:rPr>
              <a:pPr>
                <a:defRPr/>
              </a:pPr>
              <a:t>‹Nº›</a:t>
            </a:fld>
            <a:endParaRPr lang="es-CO">
              <a:solidFill>
                <a:srgbClr val="F4E7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987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CE2D1-0E5F-4452-9220-ABE5CCB34125}" type="datetimeFigureOut">
              <a:rPr lang="es-CO">
                <a:solidFill>
                  <a:srgbClr val="B13F9A"/>
                </a:solidFill>
              </a:rPr>
              <a:pPr>
                <a:defRPr/>
              </a:pPr>
              <a:t>18/10/2013</a:t>
            </a:fld>
            <a:endParaRPr lang="es-CO">
              <a:solidFill>
                <a:srgbClr val="B13F9A"/>
              </a:solidFill>
            </a:endParaRPr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B13F9A"/>
              </a:solidFill>
            </a:endParaRPr>
          </a:p>
        </p:txBody>
      </p:sp>
      <p:sp>
        <p:nvSpPr>
          <p:cNvPr id="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2B004-1F8B-4F9F-83FC-5BA53FFC9AC2}" type="slidenum">
              <a:rPr lang="es-CO">
                <a:solidFill>
                  <a:srgbClr val="B13F9A"/>
                </a:solidFill>
              </a:rPr>
              <a:pPr>
                <a:defRPr/>
              </a:pPr>
              <a:t>‹Nº›</a:t>
            </a:fld>
            <a:endParaRPr lang="es-CO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2794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754332-83AE-447D-A0F5-06888D16EF93}" type="datetimeFigureOut">
              <a:rPr lang="es-CO">
                <a:solidFill>
                  <a:srgbClr val="B13F9A"/>
                </a:solidFill>
              </a:rPr>
              <a:pPr>
                <a:defRPr/>
              </a:pPr>
              <a:t>18/10/2013</a:t>
            </a:fld>
            <a:endParaRPr lang="es-CO">
              <a:solidFill>
                <a:srgbClr val="B13F9A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CO">
              <a:solidFill>
                <a:srgbClr val="B13F9A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BF2DC62-8D03-4B18-AA86-E88BF57C3675}" type="slidenum">
              <a:rPr lang="es-CO">
                <a:solidFill>
                  <a:srgbClr val="B13F9A"/>
                </a:solidFill>
              </a:rPr>
              <a:pPr>
                <a:defRPr/>
              </a:pPr>
              <a:t>‹Nº›</a:t>
            </a:fld>
            <a:endParaRPr lang="es-CO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8736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4 Elipse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6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87D93D-BCA7-4DB9-BAE7-D336D9C4C8D2}" type="datetimeFigureOut">
              <a:rPr lang="es-CO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18/10/2013</a:t>
            </a:fld>
            <a:endParaRPr lang="es-CO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CO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CB31BC-81C9-4962-AC28-860781BA9489}" type="slidenum">
              <a:rPr lang="es-CO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85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581F9-BB5A-4DB0-8862-875ACA26978D}" type="datetimeFigureOut">
              <a:rPr lang="es-CO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18/10/2013</a:t>
            </a:fld>
            <a:endParaRPr lang="es-CO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FDD71-D42F-48BE-9AC0-796A4E4B998F}" type="slidenum">
              <a:rPr lang="es-CO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4215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4 Rectángulo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DCE9D3-3FB1-4A8D-B4BE-B5C4C4F3294E}" type="datetimeFigureOut">
              <a:rPr lang="es-CO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18/10/2013</a:t>
            </a:fld>
            <a:endParaRPr lang="es-CO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CO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D13BC0-4E17-4B2C-BFB5-E28E9F42E7EC}" type="slidenum">
              <a:rPr lang="es-CO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906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C3A87-23CC-487B-9609-617C79C24B0E}" type="datetimeFigureOut">
              <a:rPr lang="es-CO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18/10/2013</a:t>
            </a:fld>
            <a:endParaRPr lang="es-CO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99D52-F2C6-4718-91B5-97C013F78575}" type="slidenum">
              <a:rPr lang="es-CO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1381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88C8BC-EEE5-47DE-B3BF-7EEAB9BF3248}" type="datetimeFigureOut">
              <a:rPr lang="es-CO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18/10/2013</a:t>
            </a:fld>
            <a:endParaRPr lang="es-CO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CO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B82EED-054B-4942-8036-4489945B266E}" type="slidenum">
              <a:rPr lang="es-CO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195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4C8D8-0BD8-4063-A744-44D1E1BCEA72}" type="datetimeFigureOut">
              <a:rPr lang="es-CO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18/10/2013</a:t>
            </a:fld>
            <a:endParaRPr lang="es-CO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95B51-2EB1-4E9D-9CD3-5257E28E0A75}" type="slidenum">
              <a:rPr lang="es-CO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732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A074-4A7F-4978-A0F7-5F2F18A4ED5E}" type="datetimeFigureOut">
              <a:rPr lang="es-CO" smtClean="0"/>
              <a:t>18/10/2013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759D-E7E7-4F13-A43C-1B349ABE17C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95386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2 Rectángulo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8112DC-62A0-4DCA-B664-5CFA2CB478CB}" type="datetimeFigureOut">
              <a:rPr lang="es-CO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18/10/2013</a:t>
            </a:fld>
            <a:endParaRPr lang="es-CO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CO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B4B615-6A18-43F6-A300-B54E01BA11DA}" type="slidenum">
              <a:rPr lang="es-CO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0988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0D11FB-66DA-4C91-A6B6-06833A99AED8}" type="datetimeFigureOut">
              <a:rPr lang="es-CO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18/10/2013</a:t>
            </a:fld>
            <a:endParaRPr lang="es-CO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CO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B904FC-83C3-4EEF-9E81-EC674CD65146}" type="slidenum">
              <a:rPr lang="es-CO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4937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5 Proceso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6 Proceso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121475-A06D-48A3-828F-5A958E6171F3}" type="datetimeFigureOut">
              <a:rPr lang="es-CO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18/10/2013</a:t>
            </a:fld>
            <a:endParaRPr lang="es-CO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CO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F5AC99-18F0-4A2F-909D-D28A8E308B97}" type="slidenum">
              <a:rPr lang="es-CO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934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4F240-FFB7-4B2F-943E-250079E8203A}" type="datetimeFigureOut">
              <a:rPr lang="es-CO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18/10/2013</a:t>
            </a:fld>
            <a:endParaRPr lang="es-CO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5AEA5-8265-49BF-B9BA-9FE792AF6FCF}" type="slidenum">
              <a:rPr lang="es-CO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7794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E1CB3-B90C-4A57-8F1E-E194D0789158}" type="datetimeFigureOut">
              <a:rPr lang="es-CO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18/10/2013</a:t>
            </a:fld>
            <a:endParaRPr lang="es-CO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FA8A1-72CE-4B29-89B8-32BE81FF4040}" type="slidenum">
              <a:rPr lang="es-CO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850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4 Elipse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6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87D93D-BCA7-4DB9-BAE7-D336D9C4C8D2}" type="datetimeFigureOut">
              <a:rPr lang="es-CO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18/10/2013</a:t>
            </a:fld>
            <a:endParaRPr lang="es-CO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CO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CB31BC-81C9-4962-AC28-860781BA9489}" type="slidenum">
              <a:rPr lang="es-CO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6621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581F9-BB5A-4DB0-8862-875ACA26978D}" type="datetimeFigureOut">
              <a:rPr lang="es-CO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18/10/2013</a:t>
            </a:fld>
            <a:endParaRPr lang="es-CO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FDD71-D42F-48BE-9AC0-796A4E4B998F}" type="slidenum">
              <a:rPr lang="es-CO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0439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4 Rectángulo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DCE9D3-3FB1-4A8D-B4BE-B5C4C4F3294E}" type="datetimeFigureOut">
              <a:rPr lang="es-CO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18/10/2013</a:t>
            </a:fld>
            <a:endParaRPr lang="es-CO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CO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D13BC0-4E17-4B2C-BFB5-E28E9F42E7EC}" type="slidenum">
              <a:rPr lang="es-CO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1744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C3A87-23CC-487B-9609-617C79C24B0E}" type="datetimeFigureOut">
              <a:rPr lang="es-CO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18/10/2013</a:t>
            </a:fld>
            <a:endParaRPr lang="es-CO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99D52-F2C6-4718-91B5-97C013F78575}" type="slidenum">
              <a:rPr lang="es-CO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0556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88C8BC-EEE5-47DE-B3BF-7EEAB9BF3248}" type="datetimeFigureOut">
              <a:rPr lang="es-CO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18/10/2013</a:t>
            </a:fld>
            <a:endParaRPr lang="es-CO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CO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B82EED-054B-4942-8036-4489945B266E}" type="slidenum">
              <a:rPr lang="es-CO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894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A074-4A7F-4978-A0F7-5F2F18A4ED5E}" type="datetimeFigureOut">
              <a:rPr lang="es-CO" smtClean="0"/>
              <a:t>18/10/2013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759D-E7E7-4F13-A43C-1B349ABE17C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08537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4C8D8-0BD8-4063-A744-44D1E1BCEA72}" type="datetimeFigureOut">
              <a:rPr lang="es-CO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18/10/2013</a:t>
            </a:fld>
            <a:endParaRPr lang="es-CO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95B51-2EB1-4E9D-9CD3-5257E28E0A75}" type="slidenum">
              <a:rPr lang="es-CO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4990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2 Rectángulo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8112DC-62A0-4DCA-B664-5CFA2CB478CB}" type="datetimeFigureOut">
              <a:rPr lang="es-CO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18/10/2013</a:t>
            </a:fld>
            <a:endParaRPr lang="es-CO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CO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B4B615-6A18-43F6-A300-B54E01BA11DA}" type="slidenum">
              <a:rPr lang="es-CO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2959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0D11FB-66DA-4C91-A6B6-06833A99AED8}" type="datetimeFigureOut">
              <a:rPr lang="es-CO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18/10/2013</a:t>
            </a:fld>
            <a:endParaRPr lang="es-CO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CO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B904FC-83C3-4EEF-9E81-EC674CD65146}" type="slidenum">
              <a:rPr lang="es-CO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9359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5 Proceso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6 Proceso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121475-A06D-48A3-828F-5A958E6171F3}" type="datetimeFigureOut">
              <a:rPr lang="es-CO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18/10/2013</a:t>
            </a:fld>
            <a:endParaRPr lang="es-CO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CO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F5AC99-18F0-4A2F-909D-D28A8E308B97}" type="slidenum">
              <a:rPr lang="es-CO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847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4F240-FFB7-4B2F-943E-250079E8203A}" type="datetimeFigureOut">
              <a:rPr lang="es-CO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18/10/2013</a:t>
            </a:fld>
            <a:endParaRPr lang="es-CO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5AEA5-8265-49BF-B9BA-9FE792AF6FCF}" type="slidenum">
              <a:rPr lang="es-CO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964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E1CB3-B90C-4A57-8F1E-E194D0789158}" type="datetimeFigureOut">
              <a:rPr lang="es-CO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18/10/2013</a:t>
            </a:fld>
            <a:endParaRPr lang="es-CO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FA8A1-72CE-4B29-89B8-32BE81FF4040}" type="slidenum">
              <a:rPr lang="es-CO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5179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 Rectángulo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Rectángulo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" name="15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16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17 Elipse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18 Elipse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19 Elipse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22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1BDD7-8773-4F5A-9C0D-7B04C55DB715}" type="datetime1">
              <a:rPr lang="es-ES">
                <a:solidFill>
                  <a:srgbClr val="575F6D"/>
                </a:solidFill>
              </a:rPr>
              <a:pPr>
                <a:defRPr/>
              </a:pPr>
              <a:t>18/10/2013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23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575F6D"/>
              </a:solidFill>
            </a:endParaRPr>
          </a:p>
        </p:txBody>
      </p:sp>
      <p:sp>
        <p:nvSpPr>
          <p:cNvPr id="24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85E56-4AC0-443D-B7F7-A2440534A3E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3543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D0C4F-1626-4187-A201-6F4F95AA4C86}" type="datetime1">
              <a:rPr lang="es-ES">
                <a:solidFill>
                  <a:srgbClr val="575F6D"/>
                </a:solidFill>
              </a:rPr>
              <a:pPr>
                <a:defRPr/>
              </a:pPr>
              <a:t>18/10/2013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5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9F764EC-9BD8-4886-B0D5-BD9ADD9D228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289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 Rectángulo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Rectángulo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3" name="12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13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14 Elipse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15 Elipse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16 Elipse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17 Elipse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14859-3C49-4720-959B-ACCCBBA07B15}" type="datetime1">
              <a:rPr lang="es-ES">
                <a:solidFill>
                  <a:srgbClr val="FFF39D"/>
                </a:solidFill>
              </a:rPr>
              <a:pPr>
                <a:defRPr/>
              </a:pPr>
              <a:t>18/10/2013</a:t>
            </a:fld>
            <a:endParaRPr lang="es-ES">
              <a:solidFill>
                <a:srgbClr val="FFF39D"/>
              </a:solidFill>
            </a:endParaRPr>
          </a:p>
        </p:txBody>
      </p:sp>
      <p:sp>
        <p:nvSpPr>
          <p:cNvPr id="21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39D"/>
              </a:solidFill>
            </a:endParaRPr>
          </a:p>
        </p:txBody>
      </p:sp>
      <p:sp>
        <p:nvSpPr>
          <p:cNvPr id="22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E5BF7-F1F6-462F-A136-621BB2A1FB2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0558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66383-91B1-493D-96D6-F7E59F2CF747}" type="datetime1">
              <a:rPr lang="es-ES">
                <a:solidFill>
                  <a:srgbClr val="575F6D"/>
                </a:solidFill>
              </a:rPr>
              <a:pPr>
                <a:defRPr/>
              </a:pPr>
              <a:t>18/10/2013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575F6D"/>
              </a:solidFill>
            </a:endParaRPr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D44C3-A9C9-4B94-8A82-CD4AA228BE1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230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A074-4A7F-4978-A0F7-5F2F18A4ED5E}" type="datetimeFigureOut">
              <a:rPr lang="es-CO" smtClean="0"/>
              <a:t>18/10/2013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759D-E7E7-4F13-A43C-1B349ABE17C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28767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83CB5-63C9-4D2C-9130-AA35FAE311E8}" type="datetime1">
              <a:rPr lang="es-ES">
                <a:solidFill>
                  <a:srgbClr val="575F6D"/>
                </a:solidFill>
              </a:rPr>
              <a:pPr>
                <a:defRPr/>
              </a:pPr>
              <a:t>18/10/2013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575F6D"/>
              </a:solidFill>
            </a:endParaRPr>
          </a:p>
        </p:txBody>
      </p:sp>
      <p:sp>
        <p:nvSpPr>
          <p:cNvPr id="9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C831B-C611-4FEB-8719-BA640ED0CA9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82000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504BE-AB6A-4301-ABC7-C2037776CA07}" type="datetime1">
              <a:rPr lang="es-ES">
                <a:solidFill>
                  <a:srgbClr val="575F6D"/>
                </a:solidFill>
              </a:rPr>
              <a:pPr>
                <a:defRPr/>
              </a:pPr>
              <a:t>18/10/2013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4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F633BAD-EC54-48D3-A852-1941762977F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5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2564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94EB0-9280-4FE3-B2DF-0EBFBD8F3FBA}" type="datetime1">
              <a:rPr lang="es-ES">
                <a:solidFill>
                  <a:srgbClr val="575F6D"/>
                </a:solidFill>
              </a:rPr>
              <a:pPr>
                <a:defRPr/>
              </a:pPr>
              <a:t>18/10/2013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575F6D"/>
              </a:solidFill>
            </a:endParaRPr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D60E0-0416-4D2C-ABA1-17F057A626E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00577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5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8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2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F87D7-423F-4BE4-B6B4-F985D60CDDD0}" type="datetime1">
              <a:rPr lang="es-ES">
                <a:solidFill>
                  <a:srgbClr val="575F6D"/>
                </a:solidFill>
              </a:rPr>
              <a:pPr>
                <a:defRPr/>
              </a:pPr>
              <a:t>18/10/2013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13" name="2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ECD33F4-ABAA-430C-BE75-4849E6023D5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4" name="22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340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7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1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494B2-B70B-4B1E-AD4F-A59EEE75A6A7}" type="datetime1">
              <a:rPr lang="es-ES">
                <a:solidFill>
                  <a:srgbClr val="575F6D"/>
                </a:solidFill>
              </a:rPr>
              <a:pPr>
                <a:defRPr/>
              </a:pPr>
              <a:t>18/10/2013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13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526AA86-7CBC-4DEE-A6D4-3FADBA12C6C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4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1823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CD22B-9A41-43DA-A68F-A11797E391CE}" type="datetime1">
              <a:rPr lang="es-ES">
                <a:solidFill>
                  <a:srgbClr val="575F6D"/>
                </a:solidFill>
              </a:rPr>
              <a:pPr>
                <a:defRPr/>
              </a:pPr>
              <a:t>18/10/2013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575F6D"/>
              </a:solidFill>
            </a:endParaRPr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5B8DE-ECAB-4B79-9EAC-707B11951F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40281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29DAA-A267-4CBC-963F-B5BE79C4F16E}" type="datetime1">
              <a:rPr lang="es-ES">
                <a:solidFill>
                  <a:srgbClr val="575F6D"/>
                </a:solidFill>
              </a:rPr>
              <a:pPr>
                <a:defRPr/>
              </a:pPr>
              <a:t>18/10/2013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575F6D"/>
              </a:solidFill>
            </a:endParaRPr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2F305-8502-4FC0-AAE0-2117A74C54D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14155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96B97-CE45-4DB9-A835-93C4DA275052}" type="datetime1">
              <a:rPr lang="es-ES">
                <a:solidFill>
                  <a:srgbClr val="575F6D"/>
                </a:solidFill>
              </a:rPr>
              <a:pPr>
                <a:defRPr/>
              </a:pPr>
              <a:t>18/10/2013</a:t>
            </a:fld>
            <a:endParaRPr lang="es-ES">
              <a:solidFill>
                <a:srgbClr val="575F6D"/>
              </a:solidFill>
            </a:endParaRPr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575F6D"/>
              </a:solidFill>
            </a:endParaRPr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0C359-4E41-481D-B8A2-2BDAC2EB412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19180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2A4FB-AB57-474D-9401-28B9E17E5ED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258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DC2D4-5DB7-4F76-9B56-68C856619D0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50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A074-4A7F-4978-A0F7-5F2F18A4ED5E}" type="datetimeFigureOut">
              <a:rPr lang="es-CO" smtClean="0"/>
              <a:t>18/10/2013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759D-E7E7-4F13-A43C-1B349ABE17C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82431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38091-EF3D-46AC-BD17-6F00EFC97CF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7476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A38B6-5BAF-4E3B-98B4-C1B332EFFE8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8215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62076-CF4F-438A-8E6B-5FDEAC45098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821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F1B52-2BC8-45B3-B7ED-9713A921C5A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9153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39FD9-F0B0-4C91-8AEF-9899F9406424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7781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14784-BD0B-4157-97B8-36EA22B326F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7600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E9154-881B-4007-90D4-6D0ADC2292E4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3654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DABBD-EE84-468D-B2BD-7E4D9ADE0C6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0331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905F8-6F5D-413E-B507-26B26D32352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2007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2A4FB-AB57-474D-9401-28B9E17E5ED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18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A074-4A7F-4978-A0F7-5F2F18A4ED5E}" type="datetimeFigureOut">
              <a:rPr lang="es-CO" smtClean="0"/>
              <a:t>18/10/2013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759D-E7E7-4F13-A43C-1B349ABE17C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47854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DC2D4-5DB7-4F76-9B56-68C856619D0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484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38091-EF3D-46AC-BD17-6F00EFC97CF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7060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A38B6-5BAF-4E3B-98B4-C1B332EFFE8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110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62076-CF4F-438A-8E6B-5FDEAC45098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2893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F1B52-2BC8-45B3-B7ED-9713A921C5A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70065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39FD9-F0B0-4C91-8AEF-9899F9406424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8417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14784-BD0B-4157-97B8-36EA22B326F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1613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E9154-881B-4007-90D4-6D0ADC2292E4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913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DABBD-EE84-468D-B2BD-7E4D9ADE0C6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9223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905F8-6F5D-413E-B507-26B26D32352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447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A074-4A7F-4978-A0F7-5F2F18A4ED5E}" type="datetimeFigureOut">
              <a:rPr lang="es-CO" smtClean="0"/>
              <a:t>18/10/2013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759D-E7E7-4F13-A43C-1B349ABE17C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5558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EA074-4A7F-4978-A0F7-5F2F18A4ED5E}" type="datetimeFigureOut">
              <a:rPr lang="es-CO" smtClean="0"/>
              <a:t>18/10/2013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B759D-E7E7-4F13-A43C-1B349ABE17C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5816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0" name="30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4CD4AD6-E567-4C97-A841-6CA1B098F4BC}" type="datetimeFigureOut">
              <a:rPr lang="es-CO">
                <a:solidFill>
                  <a:srgbClr val="B13F9A"/>
                </a:solidFill>
              </a:rPr>
              <a:pPr>
                <a:defRPr/>
              </a:pPr>
              <a:t>18/10/2013</a:t>
            </a:fld>
            <a:endParaRPr lang="es-CO">
              <a:solidFill>
                <a:srgbClr val="B13F9A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s-CO">
              <a:solidFill>
                <a:srgbClr val="B13F9A"/>
              </a:solidFill>
            </a:endParaRP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F1B7D71-F2E7-49E7-9B43-004CC4465AFB}" type="slidenum">
              <a:rPr lang="es-CO">
                <a:solidFill>
                  <a:srgbClr val="B13F9A"/>
                </a:solidFill>
              </a:rPr>
              <a:pPr>
                <a:defRPr/>
              </a:pPr>
              <a:t>‹Nº›</a:t>
            </a:fld>
            <a:endParaRPr lang="es-CO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87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0" name="30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4CD4AD6-E567-4C97-A841-6CA1B098F4BC}" type="datetimeFigureOut">
              <a:rPr lang="es-CO">
                <a:solidFill>
                  <a:srgbClr val="B13F9A"/>
                </a:solidFill>
              </a:rPr>
              <a:pPr>
                <a:defRPr/>
              </a:pPr>
              <a:t>18/10/2013</a:t>
            </a:fld>
            <a:endParaRPr lang="es-CO">
              <a:solidFill>
                <a:srgbClr val="B13F9A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s-CO">
              <a:solidFill>
                <a:srgbClr val="B13F9A"/>
              </a:solidFill>
            </a:endParaRP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F1B7D71-F2E7-49E7-9B43-004CC4465AFB}" type="slidenum">
              <a:rPr lang="es-CO">
                <a:solidFill>
                  <a:srgbClr val="B13F9A"/>
                </a:solidFill>
              </a:rPr>
              <a:pPr>
                <a:defRPr/>
              </a:pPr>
              <a:t>‹Nº›</a:t>
            </a:fld>
            <a:endParaRPr lang="es-CO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92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3" name="8 Marcador de texto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7AAAF47-F8AA-49EC-9774-8997B39935F8}" type="datetimeFigureOut">
              <a:rPr lang="es-CO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18/10/2013</a:t>
            </a:fld>
            <a:endParaRPr lang="es-CO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s-CO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97C78C5-E131-4FF5-ACD5-C253A78C31A0}" type="slidenum">
              <a:rPr lang="es-CO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14 Rectángulo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6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3" name="8 Marcador de texto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7AAAF47-F8AA-49EC-9774-8997B39935F8}" type="datetimeFigureOut">
              <a:rPr lang="es-CO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18/10/2013</a:t>
            </a:fld>
            <a:endParaRPr lang="es-CO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s-CO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97C78C5-E131-4FF5-ACD5-C253A78C31A0}" type="slidenum">
              <a:rPr lang="es-CO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14 Rectángulo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66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28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entury Schoolbook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9A6B32-AC42-47B0-9886-F95BF3C9D8F7}" type="datetime1">
              <a:rPr lang="es-ES">
                <a:solidFill>
                  <a:srgbClr val="575F6D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18/10/2013</a:t>
            </a:fld>
            <a:endParaRPr lang="es-ES">
              <a:solidFill>
                <a:srgbClr val="575F6D"/>
              </a:solidFill>
              <a:cs typeface="Arial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Century Schoolbook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575F6D"/>
              </a:solidFill>
              <a:cs typeface="Arial" charset="0"/>
            </a:endParaRPr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ADB8E4-C241-4677-86FF-B42E1444492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417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1307B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FAEC5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FAAB5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C4ADDD-B7C0-4F4A-B984-D433675E28B9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87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C4ADDD-B7C0-4F4A-B984-D433675E28B9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69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6.jpeg"/><Relationship Id="rId5" Type="http://schemas.openxmlformats.org/officeDocument/2006/relationships/hyperlink" Target="http://images.google.com.ar/imgres?imgurl=http://www.vitutor.com/geo/esp/images/21.gif&amp;imgrefurl=http://www.vitutor.com/geo/esp/f_5.html&amp;usg=__xL3CPfKwoHwm3u-2N1ttDmEy-nc=&amp;h=230&amp;w=252&amp;sz=8&amp;hl=es&amp;start=71&amp;um=1&amp;tbnid=DD2ha3i8v1NruM:&amp;tbnh=101&amp;tbnw=111&amp;prev=/images?q=CILINDRO&amp;start=60&amp;ndsp=20&amp;um=1&amp;hl=es&amp;rlz=1T4GGLL_esCO309CO309&amp;sa=N" TargetMode="External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www.terra.es/personal/jariasca/cuadros/periarea/cuadrado.gi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www.terra.es/personal/jariasca/cuadros/periarea/rectangu.gi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www.terra.es/personal/jariasca/cuadros/periarea/rombo.gi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sgifsanimados.com/ninos/con_peluches/gif-animado_3382.htm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gif"/><Relationship Id="rId5" Type="http://schemas.openxmlformats.org/officeDocument/2006/relationships/hyperlink" Target="http://www.paysandu.com/consultoria.informatica/images/emot101.gif" TargetMode="Externa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://tarotgratis.files.wordpress.com/2007/10/piramide_cuarzo_ro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1214438"/>
            <a:ext cx="5357813" cy="401796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3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O" dirty="0" smtClean="0"/>
              <a:t>  </a:t>
            </a:r>
            <a:endParaRPr lang="es-CO" dirty="0"/>
          </a:p>
        </p:txBody>
      </p:sp>
      <p:sp>
        <p:nvSpPr>
          <p:cNvPr id="6148" name="3 CuadroTexto"/>
          <p:cNvSpPr txBox="1">
            <a:spLocks noChangeArrowheads="1"/>
          </p:cNvSpPr>
          <p:nvPr/>
        </p:nvSpPr>
        <p:spPr bwMode="auto">
          <a:xfrm>
            <a:off x="642938" y="2428875"/>
            <a:ext cx="83581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CO" sz="4000" dirty="0">
                <a:solidFill>
                  <a:prstClr val="white"/>
                </a:solidFill>
                <a:latin typeface="Cooper Black" pitchFamily="18" charset="0"/>
              </a:rPr>
              <a:t>AREA SUPERFICIAL Y VOLUMEN   DE </a:t>
            </a:r>
            <a:r>
              <a:rPr lang="es-CO" sz="4000" dirty="0" smtClean="0">
                <a:solidFill>
                  <a:prstClr val="white"/>
                </a:solidFill>
                <a:latin typeface="Cooper Black" pitchFamily="18" charset="0"/>
              </a:rPr>
              <a:t>FIGURAS</a:t>
            </a:r>
            <a:endParaRPr lang="es-CO" sz="4000" dirty="0">
              <a:solidFill>
                <a:prstClr val="white"/>
              </a:solidFill>
              <a:latin typeface="Cooper Black" pitchFamily="18" charset="0"/>
            </a:endParaRPr>
          </a:p>
        </p:txBody>
      </p:sp>
      <p:sp>
        <p:nvSpPr>
          <p:cNvPr id="3" name="4 CuadroTexto"/>
          <p:cNvSpPr txBox="1">
            <a:spLocks noChangeArrowheads="1"/>
          </p:cNvSpPr>
          <p:nvPr/>
        </p:nvSpPr>
        <p:spPr bwMode="auto">
          <a:xfrm>
            <a:off x="0" y="5715000"/>
            <a:ext cx="3000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dirty="0">
                <a:solidFill>
                  <a:prstClr val="white">
                    <a:lumMod val="50000"/>
                  </a:prstClr>
                </a:solidFill>
                <a:latin typeface="Cooper Black" pitchFamily="18" charset="0"/>
                <a:cs typeface="Arial" charset="0"/>
              </a:rPr>
              <a:t>GOMEZ JHOVANNA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dirty="0">
                <a:solidFill>
                  <a:prstClr val="white">
                    <a:lumMod val="50000"/>
                  </a:prstClr>
                </a:solidFill>
                <a:latin typeface="Cooper Black" pitchFamily="18" charset="0"/>
                <a:cs typeface="Arial" charset="0"/>
              </a:rPr>
              <a:t>MIRELES NORIDA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dirty="0">
                <a:solidFill>
                  <a:prstClr val="white">
                    <a:lumMod val="50000"/>
                  </a:prstClr>
                </a:solidFill>
                <a:latin typeface="Cooper Black" pitchFamily="18" charset="0"/>
                <a:cs typeface="Arial" charset="0"/>
              </a:rPr>
              <a:t>RAMIREZ ALEJANDRA</a:t>
            </a:r>
          </a:p>
        </p:txBody>
      </p:sp>
    </p:spTree>
    <p:extLst>
      <p:ext uri="{BB962C8B-B14F-4D97-AF65-F5344CB8AC3E}">
        <p14:creationId xmlns:p14="http://schemas.microsoft.com/office/powerpoint/2010/main" val="2163911390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3 Rectángulo"/>
          <p:cNvSpPr>
            <a:spLocks noChangeArrowheads="1"/>
          </p:cNvSpPr>
          <p:nvPr/>
        </p:nvSpPr>
        <p:spPr bwMode="auto">
          <a:xfrm>
            <a:off x="1571625" y="4357688"/>
            <a:ext cx="2303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sz="20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V = 4×5×10 = 200 </a:t>
            </a:r>
            <a:endParaRPr lang="es-CO" sz="20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315" name="4 Marcador de contenido"/>
          <p:cNvSpPr>
            <a:spLocks noGrp="1"/>
          </p:cNvSpPr>
          <p:nvPr>
            <p:ph idx="1"/>
          </p:nvPr>
        </p:nvSpPr>
        <p:spPr>
          <a:xfrm>
            <a:off x="1500188" y="1214438"/>
            <a:ext cx="3611562" cy="523875"/>
          </a:xfrm>
        </p:spPr>
        <p:txBody>
          <a:bodyPr wrap="non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es-CO" sz="2800" b="1" smtClean="0">
                <a:latin typeface="Comic Sans MS" pitchFamily="66" charset="0"/>
              </a:rPr>
              <a:t>Ejemplo de cálculo:</a:t>
            </a:r>
          </a:p>
        </p:txBody>
      </p:sp>
      <p:sp>
        <p:nvSpPr>
          <p:cNvPr id="13316" name="5 Rectángulo"/>
          <p:cNvSpPr>
            <a:spLocks noChangeArrowheads="1"/>
          </p:cNvSpPr>
          <p:nvPr/>
        </p:nvSpPr>
        <p:spPr bwMode="auto">
          <a:xfrm>
            <a:off x="1428750" y="2214563"/>
            <a:ext cx="5000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sz="20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Encuentra  el volumen de este  ortoedro</a:t>
            </a:r>
            <a:r>
              <a:rPr lang="es-CO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.</a:t>
            </a:r>
          </a:p>
        </p:txBody>
      </p:sp>
      <p:pic>
        <p:nvPicPr>
          <p:cNvPr id="13317" name="Picture 2" descr="http://www.disfrutalasmatematicas.com/geometria/images/cuboid-examp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500438"/>
            <a:ext cx="2857500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7 Rectángulo"/>
          <p:cNvSpPr>
            <a:spLocks noChangeArrowheads="1"/>
          </p:cNvSpPr>
          <p:nvPr/>
        </p:nvSpPr>
        <p:spPr bwMode="auto">
          <a:xfrm>
            <a:off x="1500188" y="3071813"/>
            <a:ext cx="3568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sz="20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Como V = l. p. a       tenemos:</a:t>
            </a:r>
            <a:endParaRPr lang="es-CO" sz="200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3319" name="Picture 4" descr="http://www.gifmania.com.co/smileys/disfrazados/ADemoticosmok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214938"/>
            <a:ext cx="1143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0" descr="Barra de Color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43000" y="141288"/>
            <a:ext cx="75723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046176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AE30CD-D3C1-4296-8EB9-11CB3419B4B7}" type="slidenum">
              <a:rPr lang="es-ES"/>
              <a:pPr>
                <a:defRPr/>
              </a:pPr>
              <a:t>11</a:t>
            </a:fld>
            <a:endParaRPr lang="es-ES"/>
          </a:p>
        </p:txBody>
      </p:sp>
      <p:pic>
        <p:nvPicPr>
          <p:cNvPr id="4" name="Picture 2" descr="UNILLAN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103505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1" descr="24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0"/>
            <a:ext cx="1500187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971550" y="1844675"/>
            <a:ext cx="6913563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AR" sz="20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AR" sz="20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AR" sz="20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AR" sz="20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AR" sz="20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AR" sz="20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0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000" dirty="0">
                <a:solidFill>
                  <a:prstClr val="black"/>
                </a:solidFill>
                <a:latin typeface="Arial" charset="0"/>
                <a:cs typeface="Arial" charset="0"/>
              </a:rPr>
              <a:t>Recuerda que el volumen de un prisma es el producto de la superficie de la base por la altura</a:t>
            </a:r>
            <a:r>
              <a:rPr lang="es-ES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. Con </a:t>
            </a:r>
            <a:r>
              <a:rPr lang="es-ES" sz="2000" dirty="0">
                <a:solidFill>
                  <a:prstClr val="black"/>
                </a:solidFill>
                <a:latin typeface="Arial" charset="0"/>
                <a:cs typeface="Arial" charset="0"/>
              </a:rPr>
              <a:t>el cilindro sucede el mismo caso. El volumen del cilindro es el producto del área del círculo de la base por la altura.</a:t>
            </a:r>
            <a:br>
              <a:rPr lang="es-ES" sz="20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s-ES" sz="2000" dirty="0">
                <a:solidFill>
                  <a:prstClr val="black"/>
                </a:solidFill>
                <a:latin typeface="Arial" charset="0"/>
                <a:cs typeface="Arial" charset="0"/>
              </a:rPr>
              <a:t>    El área del círculo es </a:t>
            </a:r>
            <a:r>
              <a:rPr lang="es-ES" sz="2000" dirty="0">
                <a:solidFill>
                  <a:prstClr val="black"/>
                </a:solidFill>
                <a:latin typeface="Arial" charset="0"/>
                <a:cs typeface="Arial" charset="0"/>
                <a:sym typeface="Symbol" pitchFamily="18" charset="2"/>
              </a:rPr>
              <a:t></a:t>
            </a:r>
            <a:r>
              <a:rPr lang="es-ES" sz="2000" dirty="0">
                <a:solidFill>
                  <a:prstClr val="black"/>
                </a:solidFill>
                <a:latin typeface="Arial" charset="0"/>
                <a:cs typeface="Arial" charset="0"/>
              </a:rPr>
              <a:t> x r2  . El volumen del cilindro será </a:t>
            </a:r>
            <a:r>
              <a:rPr lang="es-ES" sz="2000" dirty="0">
                <a:solidFill>
                  <a:prstClr val="black"/>
                </a:solidFill>
                <a:latin typeface="Arial" charset="0"/>
                <a:cs typeface="Arial" charset="0"/>
                <a:sym typeface="Symbol" pitchFamily="18" charset="2"/>
              </a:rPr>
              <a:t></a:t>
            </a:r>
            <a:r>
              <a:rPr lang="es-ES" sz="2000" dirty="0">
                <a:solidFill>
                  <a:prstClr val="black"/>
                </a:solidFill>
                <a:latin typeface="Arial" charset="0"/>
                <a:cs typeface="Arial" charset="0"/>
              </a:rPr>
              <a:t> x r2 x altura. </a:t>
            </a:r>
            <a:endParaRPr lang="es-CO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2268538" y="908050"/>
            <a:ext cx="3743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>
                <a:solidFill>
                  <a:prstClr val="black"/>
                </a:solidFill>
                <a:latin typeface="Arial" charset="0"/>
                <a:cs typeface="Arial" charset="0"/>
              </a:rPr>
              <a:t>          Volumen del cilindro.</a:t>
            </a:r>
          </a:p>
        </p:txBody>
      </p:sp>
      <p:pic>
        <p:nvPicPr>
          <p:cNvPr id="12302" name="Picture 14" descr="2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341438"/>
            <a:ext cx="3671888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48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a751lgi34rtrcnd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24"/>
          <a:stretch>
            <a:fillRect/>
          </a:stretch>
        </p:blipFill>
        <p:spPr bwMode="auto">
          <a:xfrm>
            <a:off x="2124075" y="3933825"/>
            <a:ext cx="338455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UNILLAN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04813"/>
            <a:ext cx="8572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50825" y="1495425"/>
            <a:ext cx="864235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>
                <a:solidFill>
                  <a:srgbClr val="000000"/>
                </a:solidFill>
              </a:rPr>
              <a:t>El área total: </a:t>
            </a:r>
            <a:r>
              <a:rPr lang="es-ES">
                <a:solidFill>
                  <a:srgbClr val="000000"/>
                </a:solidFill>
              </a:rPr>
              <a:t> </a:t>
            </a:r>
            <a:r>
              <a:rPr lang="es-ES" sz="2800">
                <a:solidFill>
                  <a:srgbClr val="000000"/>
                </a:solidFill>
                <a:latin typeface="Tahoma" pitchFamily="34" charset="0"/>
              </a:rPr>
              <a:t>es la suma del área lateral más el área del círculo de la base.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800">
                <a:solidFill>
                  <a:srgbClr val="000000"/>
                </a:solidFill>
                <a:latin typeface="Tahoma" pitchFamily="34" charset="0"/>
              </a:rPr>
              <a:t> Área total del cono = área lateral + área de la base. 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258888" y="3168650"/>
            <a:ext cx="7172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>
                <a:solidFill>
                  <a:srgbClr val="000000"/>
                </a:solidFill>
              </a:rPr>
              <a:t>  </a:t>
            </a:r>
            <a:r>
              <a:rPr lang="es-ES" sz="2400" b="1">
                <a:solidFill>
                  <a:srgbClr val="000000"/>
                </a:solidFill>
                <a:latin typeface="Tahoma" pitchFamily="34" charset="0"/>
              </a:rPr>
              <a:t>Área total del cono = (</a:t>
            </a:r>
            <a:r>
              <a:rPr lang="es-ES" sz="2400" b="1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 x r x lado) +  x r2</a:t>
            </a:r>
            <a:r>
              <a:rPr lang="es-ES" b="1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239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82015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es-ES" sz="2800" b="1"/>
              <a:t>Volumen del cono.</a:t>
            </a:r>
            <a:r>
              <a:rPr lang="es-ES" sz="2800"/>
              <a:t> </a:t>
            </a:r>
          </a:p>
          <a:p>
            <a:pPr>
              <a:buFontTx/>
              <a:buChar char="-"/>
            </a:pPr>
            <a:r>
              <a:rPr lang="es-ES" sz="2800"/>
              <a:t>   ¿Te acuerdas de cuál es el volumen de una pirámide? Dijimos que el volumen de la pirámide es igual a un tercio del área de la base por su altura.</a:t>
            </a:r>
            <a:br>
              <a:rPr lang="es-ES" sz="2800"/>
            </a:br>
            <a:r>
              <a:rPr lang="es-ES" sz="2800"/>
              <a:t>    En el caso del cono, su volumen es igual al producto del área del círculo de su base  por la altura dividido por 3.</a:t>
            </a:r>
            <a:br>
              <a:rPr lang="es-ES" sz="2800"/>
            </a:br>
            <a:r>
              <a:rPr lang="es-ES" sz="2800"/>
              <a:t>volumen del cono = área de la base x altura / 3.</a:t>
            </a:r>
          </a:p>
        </p:txBody>
      </p:sp>
      <p:pic>
        <p:nvPicPr>
          <p:cNvPr id="14340" name="Picture 4" descr="a751lgi34rtrcnd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8" t="37263" r="-1512" b="38860"/>
          <a:stretch>
            <a:fillRect/>
          </a:stretch>
        </p:blipFill>
        <p:spPr bwMode="auto">
          <a:xfrm>
            <a:off x="2700338" y="5445125"/>
            <a:ext cx="2376487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31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083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77692" y="1052736"/>
            <a:ext cx="5976664" cy="2880320"/>
          </a:xfrm>
        </p:spPr>
        <p:txBody>
          <a:bodyPr>
            <a:normAutofit fontScale="90000"/>
          </a:bodyPr>
          <a:lstStyle/>
          <a:p>
            <a:pPr lvl="0"/>
            <a:r>
              <a:rPr lang="es-ES_tradnl" sz="2800" b="0" cap="none" dirty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El cuadrado es un paralelogramo </a:t>
            </a:r>
            <a:r>
              <a:rPr lang="es-ES" sz="2800" b="0" cap="none" dirty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que tiene los 4 lados y 4 ángulos </a:t>
            </a:r>
            <a:r>
              <a:rPr lang="es-ES" sz="2800" b="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iguales</a:t>
            </a:r>
            <a:br>
              <a:rPr lang="es-ES" sz="2800" b="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s-ES_tradnl" sz="2800" b="0" cap="none" dirty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 Perímetro es igual a la suma de las longitudes de sus lado, como sus cuatro lados son iguales</a:t>
            </a:r>
            <a:r>
              <a:rPr lang="es-ES_tradnl" sz="2800" b="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 </a:t>
            </a:r>
            <a:r>
              <a:rPr lang="es-ES_tradnl" sz="2800" cap="none" dirty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 = 4a</a:t>
            </a:r>
            <a:r>
              <a:rPr lang="es-ES_tradnl" sz="2800" b="0" cap="none" dirty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) </a:t>
            </a:r>
            <a:r>
              <a:rPr lang="es-CO" sz="2800" b="0" cap="none" dirty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CO" sz="2800" b="0" cap="none" dirty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s-CO" sz="2800" dirty="0"/>
          </a:p>
        </p:txBody>
      </p:sp>
      <p:pic>
        <p:nvPicPr>
          <p:cNvPr id="1026" name="Picture 2" descr="http://www.terra.es/personal/jariasca/cuadros/periarea/cuadrado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22" y="1256416"/>
            <a:ext cx="165618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07704" y="3964414"/>
            <a:ext cx="6048672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(El área de un cuadrado se calcula multiplicando la base por la altura, como en este caso miden lo mismo tenemos que el área es el lado al cuadrado, es decir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= </a:t>
            </a:r>
            <a:r>
              <a:rPr kumimoji="0" lang="es-ES_tradn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s-ES_tradnl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2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225514" y="476672"/>
            <a:ext cx="601078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600" dirty="0" smtClean="0">
                <a:solidFill>
                  <a:srgbClr val="FF0000"/>
                </a:solidFill>
              </a:rPr>
              <a:t>EL CUADRADO</a:t>
            </a:r>
            <a:endParaRPr lang="es-CO" sz="3600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HP\Documents\Áreas_files\6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48" y="3501008"/>
            <a:ext cx="148715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92696"/>
            <a:ext cx="7239000" cy="936104"/>
          </a:xfrm>
        </p:spPr>
        <p:txBody>
          <a:bodyPr>
            <a:noAutofit/>
          </a:bodyPr>
          <a:lstStyle/>
          <a:p>
            <a:pPr algn="ctr"/>
            <a:r>
              <a:rPr lang="es-ES" sz="4400" cap="small" dirty="0"/>
              <a:t>Rectángulo</a:t>
            </a:r>
            <a:r>
              <a:rPr lang="es-CO" sz="4400" cap="small" dirty="0"/>
              <a:t/>
            </a:r>
            <a:br>
              <a:rPr lang="es-CO" sz="4400" cap="small" dirty="0"/>
            </a:br>
            <a:endParaRPr lang="es-CO" sz="44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400699"/>
              </p:ext>
            </p:extLst>
          </p:nvPr>
        </p:nvGraphicFramePr>
        <p:xfrm>
          <a:off x="2267744" y="4191514"/>
          <a:ext cx="4196780" cy="4616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7322"/>
                <a:gridCol w="1999458"/>
              </a:tblGrid>
              <a:tr h="461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u="sng" dirty="0">
                          <a:effectLst/>
                        </a:rPr>
                        <a:t>PERÍMETRO:</a:t>
                      </a:r>
                      <a:endParaRPr lang="es-CO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  </a:t>
                      </a:r>
                      <a:r>
                        <a:rPr lang="en-GB" sz="1800" dirty="0">
                          <a:effectLst/>
                        </a:rPr>
                        <a:t>P = 2 . a + 2 . b  </a:t>
                      </a:r>
                      <a:endParaRPr lang="es-CO" sz="1800" b="1" dirty="0">
                        <a:effectLst/>
                        <a:latin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389990"/>
              </p:ext>
            </p:extLst>
          </p:nvPr>
        </p:nvGraphicFramePr>
        <p:xfrm>
          <a:off x="1824242" y="5589240"/>
          <a:ext cx="3395829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1090"/>
                <a:gridCol w="1944739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u="sng">
                          <a:effectLst/>
                        </a:rPr>
                        <a:t>ÁREA:</a:t>
                      </a:r>
                      <a:endParaRPr lang="es-CO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A = b . a </a:t>
                      </a:r>
                      <a:endParaRPr lang="es-CO" sz="2800" b="1" dirty="0">
                        <a:effectLst/>
                        <a:latin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4411" y="1421577"/>
            <a:ext cx="734336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Rectángulo es el paralelogramo que tiene los 4 ángulos iguales   (rectos) , pero los lados adyacentes no son iguales </a:t>
            </a:r>
            <a:endParaRPr kumimoji="0" lang="es-C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Picture 1" descr="http://www.terra.es/personal/jariasca/cuadros/periarea/rectangu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16192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23729" y="2606465"/>
            <a:ext cx="5760640" cy="158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Se puede calcular el 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perímetro 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 su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área</a:t>
            </a:r>
            <a:endParaRPr kumimoji="0" lang="es-C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 Perímetro es igual a la suma de las longitudes de sus lado </a:t>
            </a:r>
            <a:r>
              <a:rPr kumimoji="0" lang="es-ES_tradn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 </a:t>
            </a:r>
            <a:r>
              <a:rPr kumimoji="0" lang="es-ES_tradn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 (a + a) + (b + b)= 2a + 2b ) </a:t>
            </a:r>
            <a:endParaRPr kumimoji="0" lang="es-C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HP\Documents\Áreas_files\6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68" y="4365104"/>
            <a:ext cx="1565709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5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CO" dirty="0" smtClean="0"/>
              <a:t>EL ROMBO</a:t>
            </a:r>
            <a:endParaRPr lang="es-CO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256302"/>
              </p:ext>
            </p:extLst>
          </p:nvPr>
        </p:nvGraphicFramePr>
        <p:xfrm>
          <a:off x="2843808" y="4186238"/>
          <a:ext cx="4464496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7490"/>
                <a:gridCol w="2127006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u="sng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PERÍMETRO</a:t>
                      </a:r>
                      <a:r>
                        <a:rPr lang="es-ES" sz="2000" u="sng" dirty="0"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es-CO" sz="2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  </a:t>
                      </a:r>
                      <a:r>
                        <a:rPr lang="es-ES_tradnl" sz="2400" dirty="0">
                          <a:effectLst/>
                        </a:rPr>
                        <a:t>P = 4 . a   </a:t>
                      </a:r>
                      <a:endParaRPr lang="es-CO" sz="2400" b="1" dirty="0">
                        <a:effectLst/>
                        <a:latin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225829"/>
              </p:ext>
            </p:extLst>
          </p:nvPr>
        </p:nvGraphicFramePr>
        <p:xfrm>
          <a:off x="2466231" y="5661248"/>
          <a:ext cx="4464496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6673"/>
                <a:gridCol w="2427823"/>
              </a:tblGrid>
              <a:tr h="248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u="sng" dirty="0">
                          <a:effectLst/>
                        </a:rPr>
                        <a:t>ÁREA:</a:t>
                      </a:r>
                      <a:endParaRPr lang="es-CO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A= (D . d) / 2 </a:t>
                      </a:r>
                      <a:endParaRPr lang="es-CO" sz="2800" b="1" dirty="0">
                        <a:effectLst/>
                        <a:latin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pic>
        <p:nvPicPr>
          <p:cNvPr id="3073" name="Picture 1" descr="http://www.terra.es/personal/jariasca/cuadros/periarea/rombo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7752"/>
            <a:ext cx="158417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916270" y="1777752"/>
            <a:ext cx="5904656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 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rombo es cuadrilátero que tiene los 4 lados iguales , y los ángulos opuestos iguales .</a:t>
            </a:r>
            <a:endParaRPr kumimoji="0" lang="es-C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 puede calcular el 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perímetro 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 su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área</a:t>
            </a:r>
            <a:endParaRPr kumimoji="0" lang="es-C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(El perímetro es igual a la suma de las longitudes de sus lados, y como son todos iguales, tenemos que </a:t>
            </a:r>
            <a:r>
              <a:rPr kumimoji="0" lang="es-ES_tradn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 = 4a 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dirty="0">
              <a:latin typeface="Arial" pitchFamily="34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HP\Documents\Áreas_files\69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50" y="4772178"/>
            <a:ext cx="1192138" cy="168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23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098" name="Picture 2" descr="C:\Users\HP\Documents\Áreas_files\7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44848"/>
            <a:ext cx="1440160" cy="14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341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5122" name="Picture 2" descr="C:\Users\HP\Documents\Áreas_files\7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16712"/>
            <a:ext cx="1944216" cy="166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946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146" name="Picture 2" descr="C:\Users\HP\Documents\Áreas_files\7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1247775" cy="166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662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428625" y="1571625"/>
            <a:ext cx="7572375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600" dirty="0">
                <a:solidFill>
                  <a:srgbClr val="CF6DA4"/>
                </a:solidFill>
                <a:latin typeface="Comic Sans MS" pitchFamily="66" charset="0"/>
                <a:cs typeface="Arial" charset="0"/>
              </a:rPr>
              <a:t>El volumen de una pirámide está determinado por su base y su altura, como en el caso de otras figuras sólidas. Los experimentos muestran que el volumen de cualquier pirámide es 1/3 del producto de su base y su altura.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CO" sz="1600" dirty="0">
              <a:solidFill>
                <a:srgbClr val="CF6DA4"/>
              </a:solidFill>
              <a:latin typeface="Comic Sans MS" pitchFamily="66" charset="0"/>
              <a:cs typeface="Arial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600" dirty="0">
                <a:solidFill>
                  <a:srgbClr val="CF6DA4"/>
                </a:solidFill>
                <a:latin typeface="Comic Sans MS" pitchFamily="66" charset="0"/>
                <a:cs typeface="Arial" charset="0"/>
              </a:rPr>
              <a:t>Esto puede establecerse como una fórmula representando </a:t>
            </a:r>
            <a:r>
              <a:rPr lang="es-CO" sz="1600" b="1" dirty="0">
                <a:solidFill>
                  <a:srgbClr val="CF6DA4"/>
                </a:solidFill>
                <a:latin typeface="Comic Sans MS" pitchFamily="66" charset="0"/>
                <a:cs typeface="Arial" charset="0"/>
              </a:rPr>
              <a:t>V</a:t>
            </a:r>
            <a:r>
              <a:rPr lang="es-CO" sz="1600" dirty="0">
                <a:solidFill>
                  <a:srgbClr val="CF6DA4"/>
                </a:solidFill>
                <a:latin typeface="Comic Sans MS" pitchFamily="66" charset="0"/>
                <a:cs typeface="Arial" charset="0"/>
              </a:rPr>
              <a:t> el volumen, </a:t>
            </a:r>
            <a:r>
              <a:rPr lang="es-CO" sz="1600" b="1" dirty="0">
                <a:solidFill>
                  <a:srgbClr val="CF6DA4"/>
                </a:solidFill>
                <a:latin typeface="Comic Sans MS" pitchFamily="66" charset="0"/>
                <a:cs typeface="Arial" charset="0"/>
              </a:rPr>
              <a:t>B</a:t>
            </a:r>
            <a:r>
              <a:rPr lang="es-CO" sz="1600" dirty="0">
                <a:solidFill>
                  <a:srgbClr val="CF6DA4"/>
                </a:solidFill>
                <a:latin typeface="Comic Sans MS" pitchFamily="66" charset="0"/>
                <a:cs typeface="Arial" charset="0"/>
              </a:rPr>
              <a:t> el área de la base y </a:t>
            </a:r>
            <a:r>
              <a:rPr lang="es-CO" sz="1600" b="1" dirty="0">
                <a:solidFill>
                  <a:srgbClr val="CF6DA4"/>
                </a:solidFill>
                <a:latin typeface="Comic Sans MS" pitchFamily="66" charset="0"/>
                <a:cs typeface="Arial" charset="0"/>
              </a:rPr>
              <a:t>h</a:t>
            </a:r>
            <a:r>
              <a:rPr lang="es-CO" sz="1600" dirty="0">
                <a:solidFill>
                  <a:srgbClr val="CF6DA4"/>
                </a:solidFill>
                <a:latin typeface="Comic Sans MS" pitchFamily="66" charset="0"/>
                <a:cs typeface="Arial" charset="0"/>
              </a:rPr>
              <a:t> la altura (altitud), de este modo: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286125" y="642938"/>
            <a:ext cx="200818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800" b="1" dirty="0">
                <a:solidFill>
                  <a:srgbClr val="F9B639"/>
                </a:solidFill>
                <a:latin typeface="Comic Sans MS" pitchFamily="66" charset="0"/>
                <a:cs typeface="Arial" charset="0"/>
              </a:rPr>
              <a:t>VOLUMEN</a:t>
            </a:r>
            <a:endParaRPr lang="es-CO" sz="2800" dirty="0">
              <a:solidFill>
                <a:srgbClr val="F9B639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928938" y="3214688"/>
            <a:ext cx="19288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b="1" dirty="0">
                <a:solidFill>
                  <a:srgbClr val="F9B639"/>
                </a:solidFill>
                <a:latin typeface="Comic Sans MS" pitchFamily="66" charset="0"/>
                <a:cs typeface="Arial" charset="0"/>
              </a:rPr>
              <a:t>V = 1/3 x B h</a:t>
            </a:r>
          </a:p>
        </p:txBody>
      </p:sp>
      <p:pic>
        <p:nvPicPr>
          <p:cNvPr id="10245" name="Picture 7" descr="Área y volumen de pirám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3929063"/>
            <a:ext cx="34004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 descr="Gif Animado vbfgh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214938"/>
            <a:ext cx="7143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1" descr="http://www.paysandu.com/consultoria.informatica/photogallery/photo00028941/emot101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285750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72309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720" y="357188"/>
            <a:ext cx="576064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CO" b="1" dirty="0" smtClean="0">
                <a:solidFill>
                  <a:schemeClr val="tx2">
                    <a:satMod val="130000"/>
                  </a:schemeClr>
                </a:solidFill>
                <a:effectLst/>
                <a:latin typeface="Comic Sans MS" pitchFamily="66" charset="0"/>
              </a:rPr>
              <a:t>VOLUMEN DEL PARALELEPIPEDO</a:t>
            </a:r>
            <a:endParaRPr lang="es-CO" b="1" dirty="0">
              <a:solidFill>
                <a:schemeClr val="tx2">
                  <a:satMod val="130000"/>
                </a:schemeClr>
              </a:solidFill>
              <a:effectLst/>
              <a:latin typeface="Comic Sans MS" pitchFamily="66" charset="0"/>
            </a:endParaRPr>
          </a:p>
        </p:txBody>
      </p:sp>
      <p:sp>
        <p:nvSpPr>
          <p:cNvPr id="12291" name="3 Rectángulo"/>
          <p:cNvSpPr>
            <a:spLocks noChangeArrowheads="1"/>
          </p:cNvSpPr>
          <p:nvPr/>
        </p:nvSpPr>
        <p:spPr bwMode="auto">
          <a:xfrm>
            <a:off x="1428750" y="3357563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El volumen es simplemente: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b="1">
              <a:solidFill>
                <a:prstClr val="black"/>
              </a:solidFill>
              <a:latin typeface="Comic Sans MS" pitchFamily="66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b="1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Volumen = longitud × profundidad × altura.</a:t>
            </a:r>
            <a:endParaRPr lang="es-CO">
              <a:solidFill>
                <a:prstClr val="black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28750" y="4857750"/>
            <a:ext cx="44053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s-CO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Y lo podemos escribir como:    V = l. p. a</a:t>
            </a:r>
            <a:endParaRPr lang="es-CO" dirty="0">
              <a:solidFill>
                <a:prstClr val="black">
                  <a:lumMod val="65000"/>
                  <a:lumOff val="35000"/>
                </a:prstClr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2293" name="7 CuadroTexto"/>
          <p:cNvSpPr txBox="1">
            <a:spLocks noChangeArrowheads="1"/>
          </p:cNvSpPr>
          <p:nvPr/>
        </p:nvSpPr>
        <p:spPr bwMode="auto">
          <a:xfrm>
            <a:off x="1428750" y="1500188"/>
            <a:ext cx="6786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CO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El cubo es un prisma rectangular especial. La medida de los lados de su base es la misma que la medida de su altura. </a:t>
            </a:r>
          </a:p>
        </p:txBody>
      </p:sp>
      <p:sp>
        <p:nvSpPr>
          <p:cNvPr id="12294" name="8 CuadroTexto"/>
          <p:cNvSpPr txBox="1">
            <a:spLocks noChangeArrowheads="1"/>
          </p:cNvSpPr>
          <p:nvPr/>
        </p:nvSpPr>
        <p:spPr bwMode="auto">
          <a:xfrm>
            <a:off x="1428750" y="2500313"/>
            <a:ext cx="6072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CO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Para calcular la medida del volumen de un cubo, se multiplica la medida de sus lados. </a:t>
            </a:r>
          </a:p>
        </p:txBody>
      </p:sp>
      <p:pic>
        <p:nvPicPr>
          <p:cNvPr id="12295" name="Picture 2" descr="http://www.disfrutalasmatematicas.com/geometria/images/cuboi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4" y="3714750"/>
            <a:ext cx="2676525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" descr="profematem.gif (18585 bytes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643563"/>
            <a:ext cx="1143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" descr="Smi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"/>
            <a:ext cx="533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1795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pulento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Opulento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3.xml><?xml version="1.0" encoding="utf-8"?>
<a:themeOverride xmlns:a="http://schemas.openxmlformats.org/drawingml/2006/main">
  <a:clrScheme name="Mirador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448</Words>
  <Application>Microsoft Office PowerPoint</Application>
  <PresentationFormat>Presentación en pantalla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Tema de Office</vt:lpstr>
      <vt:lpstr>Opulento</vt:lpstr>
      <vt:lpstr>1_Opulento</vt:lpstr>
      <vt:lpstr>Solsticio</vt:lpstr>
      <vt:lpstr>1_Solsticio</vt:lpstr>
      <vt:lpstr>Mirador</vt:lpstr>
      <vt:lpstr>Diseño predeterminado</vt:lpstr>
      <vt:lpstr>1_Diseño predeterminado</vt:lpstr>
      <vt:lpstr>  </vt:lpstr>
      <vt:lpstr>El cuadrado es un paralelogramo que tiene los 4 lados y 4 ángulos iguales ( Perímetro es igual a la suma de las longitudes de sus lado, como sus cuatro lados son iguales,  P = 4a )  </vt:lpstr>
      <vt:lpstr>Rectángulo </vt:lpstr>
      <vt:lpstr>EL ROMBO</vt:lpstr>
      <vt:lpstr>Presentación de PowerPoint</vt:lpstr>
      <vt:lpstr>Presentación de PowerPoint</vt:lpstr>
      <vt:lpstr>Presentación de PowerPoint</vt:lpstr>
      <vt:lpstr>Presentación de PowerPoint</vt:lpstr>
      <vt:lpstr>VOLUMEN DEL PARALELEPIPEDO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Luffi</dc:creator>
  <cp:lastModifiedBy>Luffi</cp:lastModifiedBy>
  <cp:revision>15</cp:revision>
  <dcterms:created xsi:type="dcterms:W3CDTF">2013-09-24T03:54:19Z</dcterms:created>
  <dcterms:modified xsi:type="dcterms:W3CDTF">2013-10-18T23:29:29Z</dcterms:modified>
</cp:coreProperties>
</file>