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81" r:id="rId3"/>
    <p:sldId id="282" r:id="rId4"/>
    <p:sldId id="268" r:id="rId5"/>
    <p:sldId id="269" r:id="rId6"/>
    <p:sldId id="266" r:id="rId7"/>
    <p:sldId id="283" r:id="rId8"/>
    <p:sldId id="284" r:id="rId9"/>
    <p:sldId id="271" r:id="rId10"/>
    <p:sldId id="277" r:id="rId11"/>
    <p:sldId id="273" r:id="rId12"/>
    <p:sldId id="272" r:id="rId13"/>
    <p:sldId id="288" r:id="rId14"/>
    <p:sldId id="300" r:id="rId15"/>
    <p:sldId id="289" r:id="rId16"/>
    <p:sldId id="278" r:id="rId17"/>
    <p:sldId id="298" r:id="rId18"/>
    <p:sldId id="286" r:id="rId19"/>
    <p:sldId id="258" r:id="rId20"/>
    <p:sldId id="276" r:id="rId21"/>
    <p:sldId id="291" r:id="rId22"/>
    <p:sldId id="299" r:id="rId23"/>
    <p:sldId id="293" r:id="rId24"/>
    <p:sldId id="264" r:id="rId25"/>
    <p:sldId id="297" r:id="rId26"/>
    <p:sldId id="294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7943-8964-4191-981D-C14F8844103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36087-158B-455B-AAE8-63F37911DF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29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36087-158B-455B-AAE8-63F37911DFDE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2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753197-7EC5-4AC1-B393-890FCF4FDE1C}" type="datetimeFigureOut">
              <a:rPr lang="es-MX" smtClean="0"/>
              <a:pPr/>
              <a:t>26/07/2014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25A2B8B-587A-44E5-8764-FC297DC14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857232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latin typeface="Kristen ITC" pitchFamily="66" charset="0"/>
              </a:rPr>
              <a:t>  </a:t>
            </a:r>
            <a:r>
              <a:rPr lang="es-MX" sz="7200" b="1" dirty="0" smtClean="0">
                <a:solidFill>
                  <a:schemeClr val="accent6"/>
                </a:solidFill>
                <a:latin typeface="Kristen ITC" pitchFamily="66" charset="0"/>
              </a:rPr>
              <a:t>RADICACIÓN</a:t>
            </a:r>
          </a:p>
          <a:p>
            <a:r>
              <a:rPr lang="es-MX" sz="7200" dirty="0" smtClean="0">
                <a:solidFill>
                  <a:schemeClr val="accent6"/>
                </a:solidFill>
                <a:latin typeface="Kristen ITC" pitchFamily="66" charset="0"/>
              </a:rPr>
              <a:t>   </a:t>
            </a:r>
            <a:r>
              <a:rPr lang="es-MX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Concepto de raíz, básico</a:t>
            </a:r>
          </a:p>
          <a:p>
            <a:r>
              <a:rPr lang="es-MX" sz="4400" dirty="0" smtClean="0">
                <a:solidFill>
                  <a:schemeClr val="accent6"/>
                </a:solidFill>
                <a:latin typeface="Kristen ITC" pitchFamily="66" charset="0"/>
              </a:rPr>
              <a:t>     </a:t>
            </a:r>
            <a:r>
              <a:rPr lang="es-MX" sz="4400" dirty="0" smtClean="0">
                <a:solidFill>
                  <a:schemeClr val="accent5"/>
                </a:solidFill>
                <a:latin typeface="Kristen ITC" pitchFamily="66" charset="0"/>
              </a:rPr>
              <a:t>Exponente fraccionario</a:t>
            </a:r>
            <a:r>
              <a:rPr lang="es-MX" sz="4400" dirty="0" smtClean="0">
                <a:solidFill>
                  <a:schemeClr val="accent6"/>
                </a:solidFill>
                <a:latin typeface="Kristen ITC" pitchFamily="66" charset="0"/>
              </a:rPr>
              <a:t>.</a:t>
            </a:r>
          </a:p>
          <a:p>
            <a:r>
              <a:rPr lang="es-MX" sz="8000" dirty="0" smtClean="0">
                <a:solidFill>
                  <a:schemeClr val="accent6"/>
                </a:solidFill>
                <a:latin typeface="Kristen ITC" pitchFamily="66" charset="0"/>
              </a:rPr>
              <a:t>    </a:t>
            </a:r>
            <a:r>
              <a:rPr lang="es-MX" sz="80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∜     √      ∛</a:t>
            </a:r>
            <a:endParaRPr lang="es-MX" sz="4400" dirty="0" smtClean="0">
              <a:solidFill>
                <a:schemeClr val="accent6"/>
              </a:solidFill>
              <a:latin typeface="Kristen ITC" pitchFamily="66" charset="0"/>
            </a:endParaRPr>
          </a:p>
          <a:p>
            <a:r>
              <a:rPr lang="es-MX" sz="4400" smtClean="0">
                <a:solidFill>
                  <a:schemeClr val="accent6"/>
                </a:solidFill>
                <a:latin typeface="Kristen ITC" pitchFamily="66" charset="0"/>
              </a:rPr>
              <a:t>  </a:t>
            </a:r>
            <a:endParaRPr lang="es-MX" sz="3200" dirty="0">
              <a:solidFill>
                <a:schemeClr val="accent6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1571612"/>
            <a:ext cx="857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latin typeface="Kristen ITC" pitchFamily="66" charset="0"/>
              </a:rPr>
              <a:t>   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√64 = 8</a:t>
            </a:r>
            <a:endParaRPr lang="es-MX" sz="9600" dirty="0" smtClean="0">
              <a:latin typeface="Kristen ITC" pitchFamily="66" charset="0"/>
            </a:endParaRPr>
          </a:p>
          <a:p>
            <a:r>
              <a:rPr lang="es-MX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     8</a:t>
            </a:r>
            <a:r>
              <a:rPr lang="es-MX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Lucida Sans Unicode"/>
                <a:cs typeface="Lucida Sans Unicode"/>
              </a:rPr>
              <a:t>²</a:t>
            </a:r>
            <a:r>
              <a:rPr lang="es-MX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= 64</a:t>
            </a:r>
            <a:endParaRPr lang="es-MX" sz="9600" dirty="0"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2786050" y="1785926"/>
            <a:ext cx="1285884" cy="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1571612"/>
            <a:ext cx="621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∛ </a:t>
            </a:r>
            <a:r>
              <a:rPr lang="es-MX" sz="7200" dirty="0" smtClean="0">
                <a:latin typeface="Lucida Sans Unicode"/>
                <a:cs typeface="Lucida Sans Unicode"/>
              </a:rPr>
              <a:t> </a:t>
            </a:r>
          </a:p>
          <a:p>
            <a:endParaRPr lang="es-MX" sz="7200" dirty="0" smtClean="0">
              <a:latin typeface="Lucida Sans Unicode"/>
              <a:cs typeface="Lucida Sans Unicode"/>
            </a:endParaRPr>
          </a:p>
          <a:p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∜</a:t>
            </a:r>
            <a:endParaRPr lang="es-MX" sz="7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357422" y="1500174"/>
            <a:ext cx="64294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  Raíz  cúbica     ,   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índice  3</a:t>
            </a:r>
          </a:p>
          <a:p>
            <a:endParaRPr lang="es-MX" sz="4800" dirty="0" smtClean="0"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</a:endParaRPr>
          </a:p>
          <a:p>
            <a:r>
              <a:rPr lang="es-MX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Raíz   cuarta ,</a:t>
            </a:r>
          </a:p>
          <a:p>
            <a:r>
              <a:rPr lang="es-MX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índice 4</a:t>
            </a:r>
            <a:endParaRPr lang="es-MX" sz="4800" dirty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714480" y="1571612"/>
            <a:ext cx="85725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643042" y="3786190"/>
            <a:ext cx="85725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1643050"/>
            <a:ext cx="55721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3"/>
                </a:solidFill>
                <a:latin typeface="Lucida Sans Unicode"/>
                <a:cs typeface="Lucida Sans Unicode"/>
              </a:rPr>
              <a:t>∛8   </a:t>
            </a:r>
            <a:r>
              <a:rPr lang="es-MX" sz="9600" dirty="0" smtClean="0">
                <a:solidFill>
                  <a:schemeClr val="accent3"/>
                </a:solidFill>
                <a:latin typeface="Kristen ITC" pitchFamily="66" charset="0"/>
                <a:cs typeface="Lucida Sans Unicode"/>
              </a:rPr>
              <a:t>= 2</a:t>
            </a:r>
          </a:p>
          <a:p>
            <a:endParaRPr lang="es-MX" sz="9600" dirty="0" smtClean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  <a:cs typeface="Lucida Sans Unicode"/>
            </a:endParaRP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2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³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=  8</a:t>
            </a:r>
            <a:endParaRPr lang="es-MX" sz="9600" dirty="0"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857356" y="1714488"/>
            <a:ext cx="135732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1500174"/>
            <a:ext cx="8358214" cy="466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∛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125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 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= 5</a:t>
            </a:r>
          </a:p>
          <a:p>
            <a:endParaRPr lang="es-MX" sz="9600" dirty="0" smtClean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  <a:cs typeface="Lucida Sans Unicode"/>
            </a:endParaRP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5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³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=  125</a:t>
            </a:r>
            <a:endParaRPr lang="es-MX" sz="9600" dirty="0"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857356" y="1571612"/>
            <a:ext cx="1357322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71480"/>
            <a:ext cx="82153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6000" dirty="0" smtClean="0">
              <a:solidFill>
                <a:srgbClr val="FFC000"/>
              </a:solidFill>
              <a:latin typeface="Kristen ITC" pitchFamily="66" charset="0"/>
            </a:endParaRPr>
          </a:p>
          <a:p>
            <a:r>
              <a:rPr lang="es-MX" sz="6000" dirty="0" smtClean="0">
                <a:solidFill>
                  <a:srgbClr val="FFC000"/>
                </a:solidFill>
                <a:latin typeface="Kristen ITC" pitchFamily="66" charset="0"/>
              </a:rPr>
              <a:t>     </a:t>
            </a:r>
            <a:r>
              <a:rPr lang="es-MX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∜</a:t>
            </a:r>
            <a:r>
              <a:rPr lang="es-MX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81 </a:t>
            </a:r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= 3    porque</a:t>
            </a:r>
          </a:p>
          <a:p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     </a:t>
            </a:r>
          </a:p>
          <a:p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    3</a:t>
            </a:r>
            <a:r>
              <a:rPr lang="es-MX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⁴</a:t>
            </a:r>
            <a:r>
              <a:rPr lang="es-MX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   =  </a:t>
            </a:r>
            <a:r>
              <a:rPr lang="es-MX" sz="6600" dirty="0" smtClean="0">
                <a:solidFill>
                  <a:schemeClr val="accent5"/>
                </a:solidFill>
                <a:latin typeface="Kristen ITC" pitchFamily="66" charset="0"/>
              </a:rPr>
              <a:t>81</a:t>
            </a:r>
          </a:p>
          <a:p>
            <a:endParaRPr lang="es-MX" sz="6000" dirty="0" smtClean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285984" y="1571612"/>
            <a:ext cx="71438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V="1">
            <a:off x="1714480" y="2500306"/>
            <a:ext cx="2643206" cy="121444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V="1">
            <a:off x="1214414" y="2500306"/>
            <a:ext cx="1571636" cy="42862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0800000">
            <a:off x="2857488" y="2428868"/>
            <a:ext cx="1714512" cy="114300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1500174"/>
            <a:ext cx="621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es-MX" sz="72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∜ </a:t>
            </a:r>
            <a:r>
              <a:rPr lang="es-MX" sz="72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16  =  2</a:t>
            </a:r>
          </a:p>
          <a:p>
            <a:endParaRPr lang="es-MX" sz="7200" dirty="0" smtClean="0">
              <a:solidFill>
                <a:schemeClr val="accent6"/>
              </a:solidFill>
              <a:latin typeface="Kristen ITC" pitchFamily="66" charset="0"/>
              <a:cs typeface="Lucida Sans Unicode"/>
            </a:endParaRPr>
          </a:p>
          <a:p>
            <a:r>
              <a:rPr lang="es-MX" sz="72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2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⁴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= 16</a:t>
            </a:r>
            <a:endParaRPr lang="es-MX" sz="72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357422" y="150017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  </a:t>
            </a:r>
            <a:endParaRPr lang="es-MX" sz="4800" dirty="0" smtClean="0">
              <a:solidFill>
                <a:srgbClr val="FFC000"/>
              </a:solidFill>
              <a:latin typeface="Kristen ITC" pitchFamily="66" charset="0"/>
            </a:endParaRPr>
          </a:p>
          <a:p>
            <a:endParaRPr lang="es-MX" sz="4800" dirty="0" smtClean="0"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071670" y="1571612"/>
            <a:ext cx="85725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571480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DEFINICIÓN RAÍZ ENÉSIMA</a:t>
            </a:r>
            <a:endParaRPr lang="es-MX" sz="40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1928802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√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a =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b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 </a:t>
            </a:r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⇔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     </a:t>
            </a:r>
          </a:p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    </a:t>
            </a:r>
          </a:p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    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b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= a</a:t>
            </a:r>
            <a:endParaRPr lang="es-MX" sz="96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428660" y="1643050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n</a:t>
            </a:r>
            <a:endParaRPr lang="es-MX" sz="80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00298" y="4286256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n</a:t>
            </a:r>
            <a:endParaRPr lang="es-MX" sz="80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357290" y="1928802"/>
            <a:ext cx="928694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342900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Las raíces no exactas son decimales infinitos, son números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irracionales. </a:t>
            </a:r>
            <a:endParaRPr lang="es-MX" sz="4800" dirty="0">
              <a:solidFill>
                <a:srgbClr val="FFC000"/>
              </a:solidFill>
              <a:latin typeface="Kristen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785794"/>
            <a:ext cx="89297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√2 =  1,41423…  </a:t>
            </a:r>
          </a:p>
          <a:p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Se usa la calculadora</a:t>
            </a:r>
            <a:endParaRPr lang="es-MX" sz="40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214414" y="1071546"/>
            <a:ext cx="1143008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929322" y="2428868"/>
            <a:ext cx="2643206" cy="2214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357158" y="0"/>
            <a:ext cx="83582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Kristen ITC" pitchFamily="66" charset="0"/>
            </a:endParaRPr>
          </a:p>
          <a:p>
            <a:r>
              <a:rPr lang="es-E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Si el número </a:t>
            </a:r>
            <a:r>
              <a:rPr lang="es-ES" sz="6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x</a:t>
            </a:r>
            <a:r>
              <a:rPr lang="es-E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r>
              <a:rPr lang="es-E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es negativo índice </a:t>
            </a:r>
            <a:r>
              <a:rPr lang="es-ES" sz="6000" i="1" dirty="0" smtClean="0">
                <a:solidFill>
                  <a:srgbClr val="FFC000"/>
                </a:solidFill>
                <a:latin typeface="Kristen ITC" pitchFamily="66" charset="0"/>
              </a:rPr>
              <a:t>n</a:t>
            </a:r>
            <a:r>
              <a:rPr lang="es-ES" sz="6000" dirty="0" smtClean="0">
                <a:solidFill>
                  <a:srgbClr val="FFC000"/>
                </a:solidFill>
                <a:latin typeface="Kristen ITC" pitchFamily="66" charset="0"/>
              </a:rPr>
              <a:t> </a:t>
            </a:r>
            <a:r>
              <a:rPr lang="es-E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es  </a:t>
            </a:r>
            <a:r>
              <a:rPr lang="es-ES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par</a:t>
            </a:r>
            <a:r>
              <a:rPr lang="es-E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, la raíz es un número no real.</a:t>
            </a:r>
          </a:p>
          <a:p>
            <a:endParaRPr lang="es-ES" sz="2800" dirty="0" smtClean="0">
              <a:latin typeface="Kristen ITC" pitchFamily="66" charset="0"/>
            </a:endParaRPr>
          </a:p>
        </p:txBody>
      </p:sp>
      <p:pic>
        <p:nvPicPr>
          <p:cNvPr id="4" name="3 Imagen" descr="220PX-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500306"/>
            <a:ext cx="2095500" cy="2095500"/>
          </a:xfrm>
          <a:prstGeom prst="rect">
            <a:avLst/>
          </a:prstGeom>
        </p:spPr>
      </p:pic>
      <p:pic>
        <p:nvPicPr>
          <p:cNvPr id="6" name="5 Imagen" descr="220PX-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643314"/>
            <a:ext cx="2095500" cy="20955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71472" y="4000504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latin typeface="Kristen ITC" pitchFamily="66" charset="0"/>
              </a:rPr>
              <a:t>  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- 4</a:t>
            </a:r>
            <a:endParaRPr lang="es-MX" sz="96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5000636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La solución no es un número real</a:t>
            </a:r>
            <a:endParaRPr lang="es-MX" sz="48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43636" y="2643182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latin typeface="Kristen ITC" pitchFamily="66" charset="0"/>
              </a:rPr>
              <a:t> </a:t>
            </a:r>
            <a:r>
              <a:rPr lang="es-MX" sz="6000" dirty="0" smtClean="0">
                <a:solidFill>
                  <a:schemeClr val="bg1"/>
                </a:solidFill>
                <a:latin typeface="Kristen ITC" pitchFamily="66" charset="0"/>
              </a:rPr>
              <a:t>n</a:t>
            </a:r>
            <a:endParaRPr lang="es-MX" sz="6000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1071546"/>
            <a:ext cx="11785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Lucida Sans Unicode"/>
                <a:cs typeface="Lucida Sans Unicode"/>
              </a:rPr>
              <a:t>√</a:t>
            </a:r>
            <a:endParaRPr lang="es-MX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488" y="221455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643042" y="3714752"/>
            <a:ext cx="11785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Lucida Sans Unicode"/>
                <a:cs typeface="Lucida Sans Unicode"/>
              </a:rPr>
              <a:t>√</a:t>
            </a:r>
            <a:endParaRPr lang="es-MX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00232" y="1285860"/>
            <a:ext cx="7143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latin typeface="Kristen ITC" pitchFamily="66" charset="0"/>
              </a:rPr>
              <a:t> </a:t>
            </a:r>
            <a:r>
              <a:rPr lang="es-MX" sz="8000" dirty="0" smtClean="0">
                <a:solidFill>
                  <a:srgbClr val="FFC000"/>
                </a:solidFill>
                <a:latin typeface="Kristen ITC" pitchFamily="66" charset="0"/>
              </a:rPr>
              <a:t>- 81  </a:t>
            </a:r>
            <a:r>
              <a:rPr lang="es-MX" sz="4000" dirty="0" smtClean="0">
                <a:solidFill>
                  <a:srgbClr val="FFC000"/>
                </a:solidFill>
                <a:latin typeface="Kristen ITC" pitchFamily="66" charset="0"/>
              </a:rPr>
              <a:t>no tiene solución en  los Reales</a:t>
            </a:r>
            <a:endParaRPr lang="es-MX" sz="8000" dirty="0">
              <a:solidFill>
                <a:srgbClr val="FFC000"/>
              </a:solidFill>
              <a:latin typeface="Kristen ITC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3714752"/>
            <a:ext cx="60722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- 8  =  -2</a:t>
            </a: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(-2)  = -8</a:t>
            </a:r>
            <a:endParaRPr lang="es-MX" sz="9600" dirty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2643174" y="1071546"/>
            <a:ext cx="1571636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714612" y="3714752"/>
            <a:ext cx="1571636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357290" y="928670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  4</a:t>
            </a:r>
            <a:endParaRPr lang="es-MX" sz="6600" dirty="0">
              <a:solidFill>
                <a:srgbClr val="FFC000"/>
              </a:solidFill>
              <a:latin typeface="Kristen ITC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85918" y="3643314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r>
              <a:rPr lang="es-MX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3</a:t>
            </a:r>
            <a:endParaRPr lang="es-MX" sz="6000" dirty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86314" y="4857760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r>
              <a:rPr lang="es-MX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3</a:t>
            </a:r>
            <a:endParaRPr lang="es-MX" sz="6000" dirty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7158" y="1214422"/>
            <a:ext cx="1643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  </a:t>
            </a:r>
            <a:r>
              <a:rPr lang="es-MX" sz="4000" dirty="0" smtClean="0">
                <a:solidFill>
                  <a:schemeClr val="accent6"/>
                </a:solidFill>
                <a:latin typeface="Kristen ITC" pitchFamily="66" charset="0"/>
              </a:rPr>
              <a:t>Par</a:t>
            </a:r>
          </a:p>
          <a:p>
            <a:endParaRPr lang="es-MX" sz="4000" dirty="0" smtClean="0">
              <a:solidFill>
                <a:schemeClr val="accent6"/>
              </a:solidFill>
              <a:latin typeface="Kristen ITC" pitchFamily="66" charset="0"/>
            </a:endParaRPr>
          </a:p>
          <a:p>
            <a:endParaRPr lang="es-MX" sz="4000" dirty="0" smtClean="0">
              <a:solidFill>
                <a:schemeClr val="accent6"/>
              </a:solidFill>
              <a:latin typeface="Kristen ITC" pitchFamily="66" charset="0"/>
            </a:endParaRPr>
          </a:p>
          <a:p>
            <a:endParaRPr lang="es-MX" sz="4000" dirty="0" smtClean="0">
              <a:solidFill>
                <a:schemeClr val="accent6"/>
              </a:solidFill>
              <a:latin typeface="Kristen ITC" pitchFamily="66" charset="0"/>
            </a:endParaRPr>
          </a:p>
          <a:p>
            <a:r>
              <a:rPr lang="es-MX" sz="4000" dirty="0" smtClean="0">
                <a:solidFill>
                  <a:schemeClr val="accent6"/>
                </a:solidFill>
                <a:latin typeface="Kristen ITC" pitchFamily="66" charset="0"/>
              </a:rPr>
              <a:t>impar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2285992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latin typeface="Kristen ITC" pitchFamily="66" charset="0"/>
              </a:rPr>
              <a:t>  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</a:rPr>
              <a:t>6</a:t>
            </a:r>
            <a:r>
              <a:rPr lang="es-MX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²</a:t>
            </a:r>
            <a:r>
              <a:rPr lang="es-MX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=  </a:t>
            </a:r>
            <a:r>
              <a:rPr lang="es-MX" sz="9600" dirty="0" smtClean="0">
                <a:solidFill>
                  <a:schemeClr val="accent5"/>
                </a:solidFill>
                <a:latin typeface="Kristen ITC" pitchFamily="66" charset="0"/>
              </a:rPr>
              <a:t>36</a:t>
            </a:r>
            <a:endParaRPr lang="es-MX" sz="9600" dirty="0">
              <a:solidFill>
                <a:schemeClr val="accent5"/>
              </a:solidFill>
              <a:latin typeface="Kristen ITC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421481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BASE        </a:t>
            </a:r>
            <a:r>
              <a:rPr lang="es-MX" sz="4800" dirty="0" smtClean="0">
                <a:solidFill>
                  <a:schemeClr val="accent4"/>
                </a:solidFill>
                <a:latin typeface="Kristen ITC" pitchFamily="66" charset="0"/>
              </a:rPr>
              <a:t>POTENCIA</a:t>
            </a:r>
          </a:p>
          <a:p>
            <a:endParaRPr lang="es-MX" sz="48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285728"/>
            <a:ext cx="8786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FORMA   EXPONENCIAL</a:t>
            </a:r>
          </a:p>
          <a:p>
            <a:r>
              <a:rPr lang="es-MX" sz="4400" dirty="0" smtClean="0">
                <a:solidFill>
                  <a:schemeClr val="accent1"/>
                </a:solidFill>
                <a:latin typeface="Kristen ITC" pitchFamily="66" charset="0"/>
              </a:rPr>
              <a:t>        EXPONENTE</a:t>
            </a:r>
            <a:endParaRPr lang="es-MX" sz="44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 flipH="1" flipV="1">
            <a:off x="1500166" y="3643314"/>
            <a:ext cx="642942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2714612" y="1714488"/>
            <a:ext cx="928694" cy="71438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6200000" flipV="1">
            <a:off x="4536281" y="3893347"/>
            <a:ext cx="714380" cy="21431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785794"/>
            <a:ext cx="80724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Un </a:t>
            </a:r>
            <a:r>
              <a:rPr lang="es-MX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radical</a:t>
            </a:r>
            <a:r>
              <a:rPr lang="es-MX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es equivalente a una </a:t>
            </a:r>
            <a:r>
              <a:rPr lang="es-MX" sz="5400" b="1" dirty="0" smtClean="0">
                <a:solidFill>
                  <a:srgbClr val="FFFF00"/>
                </a:solidFill>
                <a:latin typeface="Kristen ITC" pitchFamily="66" charset="0"/>
              </a:rPr>
              <a:t>potencia</a:t>
            </a:r>
            <a:r>
              <a:rPr lang="es-MX" sz="3600" b="1" dirty="0" smtClean="0">
                <a:solidFill>
                  <a:srgbClr val="FFC000"/>
                </a:solidFill>
                <a:latin typeface="Kristen ITC" pitchFamily="66" charset="0"/>
              </a:rPr>
              <a:t> de exponente fraccionario</a:t>
            </a:r>
            <a:r>
              <a:rPr lang="es-MX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en la que el </a:t>
            </a:r>
            <a:r>
              <a:rPr lang="es-MX" sz="3600" b="1" dirty="0" smtClean="0">
                <a:solidFill>
                  <a:schemeClr val="accent4"/>
                </a:solidFill>
                <a:latin typeface="Kristen ITC" pitchFamily="66" charset="0"/>
              </a:rPr>
              <a:t> numerador </a:t>
            </a:r>
            <a:r>
              <a:rPr lang="es-MX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de la fracción es el </a:t>
            </a:r>
            <a:r>
              <a:rPr lang="es-MX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exponente</a:t>
            </a:r>
            <a:r>
              <a:rPr lang="es-MX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el radicando  y </a:t>
            </a:r>
            <a:r>
              <a:rPr lang="es-MX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denominador </a:t>
            </a:r>
            <a:r>
              <a:rPr lang="es-MX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de la fracción </a:t>
            </a:r>
            <a:r>
              <a:rPr lang="es-MX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es el </a:t>
            </a:r>
            <a:r>
              <a:rPr lang="es-MX" sz="3600" b="1" dirty="0" smtClean="0">
                <a:solidFill>
                  <a:schemeClr val="accent6"/>
                </a:solidFill>
                <a:latin typeface="Kristen ITC" pitchFamily="66" charset="0"/>
              </a:rPr>
              <a:t>índice del radical </a:t>
            </a:r>
            <a:r>
              <a:rPr lang="es-MX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643050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∛</a:t>
            </a:r>
            <a:r>
              <a:rPr lang="es-MX" sz="9600" dirty="0" smtClean="0">
                <a:solidFill>
                  <a:schemeClr val="accent2"/>
                </a:solidFill>
                <a:latin typeface="Kristen ITC" pitchFamily="66" charset="0"/>
                <a:cs typeface="Lucida Sans Unicode"/>
              </a:rPr>
              <a:t>b</a:t>
            </a:r>
            <a:r>
              <a:rPr lang="es-MX" sz="96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⁵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= </a:t>
            </a:r>
            <a:r>
              <a:rPr lang="es-MX" sz="9600" dirty="0" smtClean="0">
                <a:solidFill>
                  <a:schemeClr val="accent2"/>
                </a:solidFill>
                <a:latin typeface="Kristen ITC" pitchFamily="66" charset="0"/>
                <a:cs typeface="Lucida Sans Unicode"/>
              </a:rPr>
              <a:t>b</a:t>
            </a:r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³</a:t>
            </a:r>
            <a:endParaRPr lang="es-MX" sz="96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86446" y="92867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C000"/>
                </a:solidFill>
              </a:rPr>
              <a:t>  </a:t>
            </a:r>
            <a:r>
              <a:rPr lang="es-MX" sz="6000" dirty="0" smtClean="0">
                <a:solidFill>
                  <a:srgbClr val="FFC000"/>
                </a:solidFill>
                <a:latin typeface="Kristen ITC" pitchFamily="66" charset="0"/>
              </a:rPr>
              <a:t>5</a:t>
            </a:r>
            <a:endParaRPr lang="es-MX" sz="6000" dirty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143108" y="1643050"/>
            <a:ext cx="1214446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786446" y="1785926"/>
            <a:ext cx="571504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000100" y="4000504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9600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m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⁴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=  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∜</a:t>
            </a:r>
            <a:r>
              <a:rPr lang="es-MX" sz="9600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m</a:t>
            </a:r>
            <a:r>
              <a:rPr lang="es-MX" sz="96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³</a:t>
            </a:r>
            <a:endParaRPr lang="es-MX" sz="9600" dirty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6143636" y="4000504"/>
            <a:ext cx="1500198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857356" y="3071810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s-MX" sz="6000" dirty="0" smtClean="0">
                <a:solidFill>
                  <a:srgbClr val="FFC000"/>
                </a:solidFill>
              </a:rPr>
              <a:t>3</a:t>
            </a:r>
            <a:endParaRPr lang="es-MX" sz="6000" dirty="0">
              <a:solidFill>
                <a:srgbClr val="FFC00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2071670" y="4071942"/>
            <a:ext cx="571504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1785926"/>
            <a:ext cx="5929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</a:rPr>
              <a:t>   b  =  </a:t>
            </a:r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a</a:t>
            </a:r>
          </a:p>
          <a:p>
            <a:endParaRPr lang="es-MX" sz="9600" dirty="0" smtClean="0">
              <a:solidFill>
                <a:schemeClr val="accent6"/>
              </a:solidFill>
              <a:latin typeface="Kristen ITC" pitchFamily="66" charset="0"/>
            </a:endParaRPr>
          </a:p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</a:rPr>
              <a:t>    </a:t>
            </a:r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√a</a:t>
            </a:r>
            <a:r>
              <a:rPr lang="es-MX" sz="9600" dirty="0" smtClean="0">
                <a:latin typeface="Kristen ITC" pitchFamily="66" charset="0"/>
              </a:rPr>
              <a:t> </a:t>
            </a:r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= b</a:t>
            </a:r>
            <a:endParaRPr lang="es-MX" sz="96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14678" y="4714884"/>
            <a:ext cx="928694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571604" y="785794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MX" sz="7200" dirty="0" smtClean="0">
                <a:latin typeface="Kristen ITC" pitchFamily="66" charset="0"/>
              </a:rPr>
              <a:t>  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x</a:t>
            </a:r>
          </a:p>
          <a:p>
            <a:pPr lvl="1"/>
            <a:endParaRPr lang="es-MX" sz="7200" dirty="0">
              <a:latin typeface="Kristen ITC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768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86116" y="3441680"/>
            <a:ext cx="18573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MX" sz="7200" dirty="0" smtClean="0">
                <a:latin typeface="Kristen ITC" pitchFamily="66" charset="0"/>
              </a:rPr>
              <a:t>     </a:t>
            </a:r>
            <a:r>
              <a:rPr lang="es-MX" sz="5400" dirty="0" smtClean="0">
                <a:solidFill>
                  <a:srgbClr val="FFC000"/>
                </a:solidFill>
                <a:latin typeface="Kristen ITC" pitchFamily="66" charset="0"/>
              </a:rPr>
              <a:t>x</a:t>
            </a:r>
          </a:p>
          <a:p>
            <a:pPr lvl="1"/>
            <a:endParaRPr lang="es-MX" sz="7200" dirty="0">
              <a:latin typeface="Kristen ITC" pitchFamily="66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2571736" y="1785926"/>
            <a:ext cx="928694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214546" y="164305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Kristen ITC" pitchFamily="66" charset="0"/>
              </a:rPr>
              <a:t>   </a:t>
            </a:r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y</a:t>
            </a:r>
            <a:endParaRPr lang="es-MX" sz="54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28794" y="457200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Kristen ITC" pitchFamily="66" charset="0"/>
              </a:rPr>
              <a:t>   </a:t>
            </a:r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y</a:t>
            </a:r>
            <a:endParaRPr lang="es-MX" sz="54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8794" y="1785926"/>
            <a:ext cx="66437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√ </a:t>
            </a:r>
            <a:r>
              <a:rPr lang="es-MX" sz="88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x  =  x</a:t>
            </a:r>
          </a:p>
          <a:p>
            <a:r>
              <a:rPr lang="es-MX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√</a:t>
            </a:r>
            <a:r>
              <a:rPr lang="es-MX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3  =  3</a:t>
            </a:r>
            <a:endParaRPr lang="es-MX" sz="88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endParaRPr lang="es-MX" sz="88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43636" y="1357298"/>
            <a:ext cx="1785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 </a:t>
            </a:r>
            <a:r>
              <a:rPr lang="es-MX" sz="6000" dirty="0" smtClean="0">
                <a:solidFill>
                  <a:schemeClr val="accent6"/>
                </a:solidFill>
                <a:latin typeface="Kristen ITC" pitchFamily="66" charset="0"/>
              </a:rPr>
              <a:t>½</a:t>
            </a:r>
          </a:p>
          <a:p>
            <a:endParaRPr lang="es-MX" sz="6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928926" y="1785926"/>
            <a:ext cx="1571636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928926" y="3143248"/>
            <a:ext cx="1143008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929322" y="3000372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½</a:t>
            </a:r>
            <a:endParaRPr lang="es-MX" sz="48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00100" y="2143116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5"/>
                </a:solidFill>
                <a:latin typeface="Lucida Sans Unicode"/>
                <a:cs typeface="Lucida Sans Unicode"/>
              </a:rPr>
              <a:t>∛</a:t>
            </a:r>
            <a:endParaRPr lang="es-MX" sz="9600" dirty="0">
              <a:solidFill>
                <a:schemeClr val="accent5"/>
              </a:solidFill>
            </a:endParaRPr>
          </a:p>
        </p:txBody>
      </p:sp>
      <p:cxnSp>
        <p:nvCxnSpPr>
          <p:cNvPr id="6" name="5 Conector recto"/>
          <p:cNvCxnSpPr>
            <a:endCxn id="3" idx="0"/>
          </p:cNvCxnSpPr>
          <p:nvPr/>
        </p:nvCxnSpPr>
        <p:spPr>
          <a:xfrm>
            <a:off x="2000232" y="2143116"/>
            <a:ext cx="1643074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5572132" y="178592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6600" dirty="0" smtClean="0">
                <a:solidFill>
                  <a:schemeClr val="accent6"/>
                </a:solidFill>
                <a:latin typeface="Kristen ITC" pitchFamily="66" charset="0"/>
              </a:rPr>
              <a:t>3/3</a:t>
            </a:r>
            <a:endParaRPr lang="es-MX" sz="66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43042" y="2000240"/>
            <a:ext cx="5715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</a:t>
            </a:r>
            <a:r>
              <a:rPr lang="es-MX" sz="9600" dirty="0" smtClean="0">
                <a:solidFill>
                  <a:schemeClr val="accent5"/>
                </a:solidFill>
                <a:latin typeface="Kristen ITC" pitchFamily="66" charset="0"/>
              </a:rPr>
              <a:t>b</a:t>
            </a:r>
            <a:r>
              <a:rPr lang="es-MX" sz="9600" dirty="0" smtClean="0">
                <a:solidFill>
                  <a:schemeClr val="accent5"/>
                </a:solidFill>
                <a:latin typeface="Lucida Sans Unicode"/>
                <a:cs typeface="Lucida Sans Unicode"/>
              </a:rPr>
              <a:t>³</a:t>
            </a:r>
            <a:r>
              <a:rPr lang="es-MX" sz="9600" dirty="0" smtClean="0">
                <a:solidFill>
                  <a:schemeClr val="accent5"/>
                </a:solidFill>
                <a:latin typeface="Kristen ITC" pitchFamily="66" charset="0"/>
              </a:rPr>
              <a:t> 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=</a:t>
            </a:r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b</a:t>
            </a:r>
          </a:p>
          <a:p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= b</a:t>
            </a:r>
            <a:endParaRPr lang="es-MX" sz="96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00100" y="2143116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∛</a:t>
            </a:r>
            <a:endParaRPr lang="es-MX" sz="9600" dirty="0">
              <a:solidFill>
                <a:schemeClr val="accent6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28794" y="2143116"/>
            <a:ext cx="5500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</a:rPr>
              <a:t>b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¹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²</a:t>
            </a:r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 =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b</a:t>
            </a:r>
          </a:p>
          <a:p>
            <a:r>
              <a:rPr lang="es-MX" sz="9600" dirty="0" smtClean="0">
                <a:solidFill>
                  <a:schemeClr val="accent6"/>
                </a:solidFill>
                <a:latin typeface="Kristen ITC" pitchFamily="66" charset="0"/>
                <a:cs typeface="Lucida Sans Unicode"/>
              </a:rPr>
              <a:t> = 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b</a:t>
            </a:r>
            <a:r>
              <a:rPr lang="es-MX" sz="9600" dirty="0" smtClean="0">
                <a:solidFill>
                  <a:schemeClr val="accent6"/>
                </a:solidFill>
                <a:latin typeface="Lucida Sans Unicode"/>
                <a:cs typeface="Lucida Sans Unicode"/>
              </a:rPr>
              <a:t>⁴</a:t>
            </a:r>
            <a:endParaRPr lang="es-MX" sz="9600" dirty="0">
              <a:solidFill>
                <a:schemeClr val="accent6"/>
              </a:solidFill>
              <a:latin typeface="Kristen ITC" pitchFamily="66" charset="0"/>
            </a:endParaRPr>
          </a:p>
        </p:txBody>
      </p:sp>
      <p:cxnSp>
        <p:nvCxnSpPr>
          <p:cNvPr id="6" name="5 Conector recto"/>
          <p:cNvCxnSpPr>
            <a:endCxn id="3" idx="0"/>
          </p:cNvCxnSpPr>
          <p:nvPr/>
        </p:nvCxnSpPr>
        <p:spPr>
          <a:xfrm>
            <a:off x="2000232" y="2143116"/>
            <a:ext cx="1643074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6143636" y="1643050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12</a:t>
            </a:r>
            <a:r>
              <a:rPr lang="es-MX" sz="6600" dirty="0" smtClean="0">
                <a:solidFill>
                  <a:schemeClr val="accent6"/>
                </a:solidFill>
                <a:latin typeface="Kristen ITC" pitchFamily="66" charset="0"/>
              </a:rPr>
              <a:t>/3</a:t>
            </a:r>
            <a:endParaRPr lang="es-MX" sz="6600" dirty="0">
              <a:solidFill>
                <a:schemeClr val="accent6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42873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5"/>
                </a:solidFill>
                <a:latin typeface="Kristen ITC" pitchFamily="66" charset="0"/>
              </a:rPr>
              <a:t>   FIN</a:t>
            </a:r>
            <a:endParaRPr lang="es-MX" sz="9600" dirty="0">
              <a:solidFill>
                <a:schemeClr val="accent5"/>
              </a:solidFill>
              <a:latin typeface="Kristen ITC" pitchFamily="66" charset="0"/>
            </a:endParaRPr>
          </a:p>
        </p:txBody>
      </p:sp>
      <p:pic>
        <p:nvPicPr>
          <p:cNvPr id="3" name="2 Imagen" descr="220PX-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496"/>
            <a:ext cx="2095500" cy="20955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857224" y="3143248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</a:rPr>
              <a:t>9 = 3</a:t>
            </a:r>
            <a:r>
              <a:rPr lang="es-MX" sz="96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⇔</a:t>
            </a:r>
            <a:r>
              <a:rPr lang="es-MX" sz="9600" dirty="0" smtClean="0">
                <a:solidFill>
                  <a:srgbClr val="FFC000"/>
                </a:solidFill>
                <a:latin typeface="Kristen ITC" pitchFamily="66" charset="0"/>
              </a:rPr>
              <a:t>   = 9</a:t>
            </a:r>
            <a:endParaRPr lang="es-MX" sz="9600" dirty="0">
              <a:solidFill>
                <a:srgbClr val="FFC000"/>
              </a:solidFill>
              <a:latin typeface="Kristen ITC" pitchFamily="66" charset="0"/>
            </a:endParaRPr>
          </a:p>
        </p:txBody>
      </p:sp>
      <p:pic>
        <p:nvPicPr>
          <p:cNvPr id="6" name="5 Imagen" descr="poten5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000372"/>
            <a:ext cx="928694" cy="150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71480"/>
            <a:ext cx="821537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En  ESA EXPRESIÓN</a:t>
            </a: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latin typeface="Kristen ITC" pitchFamily="66" charset="0"/>
            </a:endParaRPr>
          </a:p>
          <a:p>
            <a:r>
              <a:rPr lang="es-MX" sz="6000" dirty="0" smtClean="0">
                <a:solidFill>
                  <a:schemeClr val="accent1"/>
                </a:solidFill>
                <a:latin typeface="Kristen ITC" pitchFamily="66" charset="0"/>
              </a:rPr>
              <a:t>  </a:t>
            </a:r>
            <a:r>
              <a:rPr lang="es-MX" sz="4800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la raíz es la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BASE</a:t>
            </a:r>
          </a:p>
          <a:p>
            <a:r>
              <a:rPr lang="es-MX" sz="6000" dirty="0" smtClean="0">
                <a:solidFill>
                  <a:srgbClr val="FFC000"/>
                </a:solidFill>
                <a:latin typeface="Kristen ITC" pitchFamily="66" charset="0"/>
              </a:rPr>
              <a:t> </a:t>
            </a:r>
            <a:r>
              <a:rPr lang="es-MX" sz="4800" dirty="0" smtClean="0">
                <a:solidFill>
                  <a:schemeClr val="accent6"/>
                </a:solidFill>
                <a:latin typeface="Kristen ITC" pitchFamily="66" charset="0"/>
              </a:rPr>
              <a:t>La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raíz</a:t>
            </a:r>
            <a:r>
              <a:rPr lang="es-MX" sz="4800" dirty="0" smtClean="0">
                <a:solidFill>
                  <a:schemeClr val="accent6"/>
                </a:solidFill>
                <a:latin typeface="Kristen ITC" pitchFamily="66" charset="0"/>
              </a:rPr>
              <a:t> cuadrada, de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36</a:t>
            </a:r>
            <a:r>
              <a:rPr lang="es-MX" sz="4800" dirty="0" smtClean="0">
                <a:solidFill>
                  <a:schemeClr val="accent6"/>
                </a:solidFill>
                <a:latin typeface="Kristen ITC" pitchFamily="66" charset="0"/>
              </a:rPr>
              <a:t> es </a:t>
            </a:r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6, porque</a:t>
            </a:r>
          </a:p>
          <a:p>
            <a:r>
              <a:rPr lang="es-MX" sz="4800" dirty="0" smtClean="0">
                <a:solidFill>
                  <a:srgbClr val="FFC000"/>
                </a:solidFill>
                <a:latin typeface="Kristen ITC" pitchFamily="66" charset="0"/>
              </a:rPr>
              <a:t>         </a:t>
            </a:r>
            <a:r>
              <a:rPr lang="es-MX" sz="6000" dirty="0" smtClean="0">
                <a:solidFill>
                  <a:srgbClr val="FFC000"/>
                </a:solidFill>
                <a:latin typeface="Kristen ITC" pitchFamily="66" charset="0"/>
              </a:rPr>
              <a:t>6</a:t>
            </a:r>
            <a:r>
              <a:rPr lang="es-MX" sz="60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²</a:t>
            </a:r>
            <a:r>
              <a:rPr lang="es-MX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   =  </a:t>
            </a:r>
            <a:r>
              <a:rPr lang="es-MX" sz="6000" dirty="0" smtClean="0">
                <a:solidFill>
                  <a:schemeClr val="accent5"/>
                </a:solidFill>
                <a:latin typeface="Kristen ITC" pitchFamily="66" charset="0"/>
              </a:rPr>
              <a:t>36</a:t>
            </a:r>
          </a:p>
          <a:p>
            <a:r>
              <a:rPr lang="es-MX" sz="6000" dirty="0" smtClean="0">
                <a:solidFill>
                  <a:schemeClr val="accent5"/>
                </a:solidFill>
                <a:latin typeface="Kristen ITC" pitchFamily="66" charset="0"/>
              </a:rPr>
              <a:t>      </a:t>
            </a:r>
            <a:r>
              <a:rPr lang="es-MX" sz="6000" dirty="0" smtClean="0">
                <a:solidFill>
                  <a:schemeClr val="accent5"/>
                </a:solidFill>
                <a:latin typeface="Lucida Sans Unicode"/>
                <a:cs typeface="Lucida Sans Unicode"/>
              </a:rPr>
              <a:t>√</a:t>
            </a:r>
            <a:r>
              <a:rPr lang="es-MX" sz="6000" dirty="0" smtClean="0">
                <a:solidFill>
                  <a:schemeClr val="accent5"/>
                </a:solidFill>
                <a:latin typeface="Kristen ITC" pitchFamily="66" charset="0"/>
                <a:cs typeface="Lucida Sans Unicode"/>
              </a:rPr>
              <a:t>36 = </a:t>
            </a:r>
            <a:r>
              <a:rPr lang="es-MX" sz="6000" dirty="0" smtClean="0">
                <a:solidFill>
                  <a:srgbClr val="FFFF00"/>
                </a:solidFill>
                <a:latin typeface="Kristen ITC" pitchFamily="66" charset="0"/>
                <a:cs typeface="Lucida Sans Unicode"/>
              </a:rPr>
              <a:t>6</a:t>
            </a:r>
            <a:endParaRPr lang="es-MX" sz="6000" dirty="0" smtClean="0">
              <a:solidFill>
                <a:srgbClr val="FFFF00"/>
              </a:solidFill>
              <a:latin typeface="Kristen ITC" pitchFamily="66" charset="0"/>
            </a:endParaRPr>
          </a:p>
          <a:p>
            <a:endParaRPr lang="es-MX" sz="6000" dirty="0" smtClean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500298" y="4643446"/>
            <a:ext cx="10001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00042"/>
            <a:ext cx="807249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¿ Qué número elevado al cuadrado es igual a </a:t>
            </a:r>
            <a:r>
              <a:rPr lang="es-MX" sz="4000" dirty="0" smtClean="0">
                <a:solidFill>
                  <a:schemeClr val="accent3"/>
                </a:solidFill>
                <a:latin typeface="Kristen ITC" pitchFamily="66" charset="0"/>
              </a:rPr>
              <a:t>16</a:t>
            </a:r>
            <a:r>
              <a:rPr lang="es-MX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?</a:t>
            </a:r>
          </a:p>
          <a:p>
            <a:endParaRPr lang="es-MX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x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²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=  16,    x =  </a:t>
            </a:r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4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  </a:t>
            </a:r>
          </a:p>
          <a:p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          </a:t>
            </a:r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ya </a:t>
            </a:r>
            <a:r>
              <a:rPr lang="es-MX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que</a:t>
            </a:r>
            <a:endParaRPr lang="es-MX" sz="72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 </a:t>
            </a:r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4</a:t>
            </a:r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²</a:t>
            </a:r>
            <a:r>
              <a:rPr lang="es-MX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= 16</a:t>
            </a:r>
            <a:endParaRPr lang="es-MX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endParaRPr lang="es-MX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</a:p>
          <a:p>
            <a:endParaRPr lang="es-MX" sz="72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857232"/>
            <a:ext cx="78581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Se expresa :</a:t>
            </a:r>
          </a:p>
          <a:p>
            <a:endParaRPr lang="es-MX" sz="4000" dirty="0" smtClean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    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√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16  =  </a:t>
            </a:r>
            <a:r>
              <a:rPr lang="es-MX" sz="9600" dirty="0" smtClean="0">
                <a:solidFill>
                  <a:schemeClr val="accent4"/>
                </a:solidFill>
                <a:latin typeface="Kristen ITC" pitchFamily="66" charset="0"/>
              </a:rPr>
              <a:t>4</a:t>
            </a: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 </a:t>
            </a:r>
            <a:r>
              <a:rPr lang="es-MX" sz="4000" dirty="0" smtClean="0">
                <a:solidFill>
                  <a:srgbClr val="FFC000"/>
                </a:solidFill>
                <a:latin typeface="Kristen ITC" pitchFamily="66" charset="0"/>
              </a:rPr>
              <a:t>Se lee </a:t>
            </a:r>
            <a:r>
              <a:rPr lang="es-MX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: </a:t>
            </a:r>
            <a:r>
              <a:rPr lang="es-MX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</a:rPr>
              <a:t>“ raíz cuadrada de 16 es 4”</a:t>
            </a:r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2786050" y="2143116"/>
            <a:ext cx="107157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642918"/>
            <a:ext cx="757242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Se llama </a:t>
            </a:r>
            <a:r>
              <a:rPr lang="es-E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raíz cuadrada</a:t>
            </a:r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r>
              <a:rPr lang="es-E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de un número a cualquier </a:t>
            </a:r>
            <a:r>
              <a:rPr lang="es-ES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otro número </a:t>
            </a:r>
            <a:r>
              <a:rPr lang="es-E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que elevado al </a:t>
            </a:r>
            <a:r>
              <a:rPr lang="es-ES" sz="3600" dirty="0" smtClean="0">
                <a:solidFill>
                  <a:srgbClr val="FFC000"/>
                </a:solidFill>
                <a:latin typeface="Kristen ITC" pitchFamily="66" charset="0"/>
              </a:rPr>
              <a:t>cuadrado</a:t>
            </a:r>
            <a:r>
              <a:rPr lang="es-E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, es igual al primero.</a:t>
            </a:r>
          </a:p>
          <a:p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  <a:latin typeface="Kristen ITC" pitchFamily="66" charset="0"/>
            </a:endParaRPr>
          </a:p>
          <a:p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   </a:t>
            </a:r>
            <a: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ucida Sans Unicode"/>
                <a:cs typeface="Lucida Sans Unicode"/>
              </a:rPr>
              <a:t>√</a:t>
            </a:r>
            <a:r>
              <a:rPr lang="es-E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25  =  5   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ya que</a:t>
            </a:r>
          </a:p>
          <a:p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  <a:latin typeface="Kristen ITC" pitchFamily="66" charset="0"/>
            </a:endParaRPr>
          </a:p>
          <a:p>
            <a:r>
              <a:rPr lang="es-E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   </a:t>
            </a:r>
            <a:r>
              <a:rPr lang="es-E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5</a:t>
            </a:r>
            <a:r>
              <a:rPr lang="es-E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²</a:t>
            </a:r>
            <a:r>
              <a:rPr lang="es-E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=  25</a:t>
            </a:r>
          </a:p>
          <a:p>
            <a:r>
              <a:rPr lang="es-E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Kristen ITC" pitchFamily="66" charset="0"/>
              </a:rPr>
              <a:t> </a:t>
            </a:r>
            <a:endParaRPr lang="es-MX" sz="7200" dirty="0">
              <a:solidFill>
                <a:schemeClr val="accent2">
                  <a:lumMod val="20000"/>
                  <a:lumOff val="8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143108" y="3786190"/>
            <a:ext cx="785818" cy="0"/>
          </a:xfrm>
          <a:prstGeom prst="line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785794"/>
            <a:ext cx="764386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</a:t>
            </a: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  √ 25 =</a:t>
            </a:r>
          </a:p>
          <a:p>
            <a:r>
              <a:rPr lang="es-MX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 </a:t>
            </a:r>
            <a:endParaRPr lang="es-MX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  <a:cs typeface="Lucida Sans Unicode"/>
            </a:endParaRP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</a:t>
            </a:r>
            <a:endParaRPr lang="es-MX" sz="9600" dirty="0" smtClean="0">
              <a:solidFill>
                <a:srgbClr val="FFC000"/>
              </a:solidFill>
              <a:latin typeface="Kristen ITC" pitchFamily="66" charset="0"/>
              <a:cs typeface="Lucida Sans Unicode"/>
            </a:endParaRPr>
          </a:p>
          <a:p>
            <a:endParaRPr lang="es-MX" sz="9600" dirty="0"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357554" y="2500306"/>
            <a:ext cx="142876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285984" y="2214554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2</a:t>
            </a:r>
            <a:endParaRPr lang="es-MX" sz="4400" dirty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4348" y="642919"/>
            <a:ext cx="82153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índice ; radical</a:t>
            </a:r>
          </a:p>
          <a:p>
            <a:endParaRPr lang="es-MX" sz="72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endParaRPr lang="es-MX" sz="7200" dirty="0" smtClean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r>
              <a:rPr lang="es-MX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</a:rPr>
              <a:t>radicando o cantidad sub-radical</a:t>
            </a:r>
            <a:endParaRPr lang="es-MX" sz="6000" dirty="0">
              <a:solidFill>
                <a:schemeClr val="accent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16200000" flipH="1">
            <a:off x="2178827" y="1893083"/>
            <a:ext cx="500066" cy="42862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3214678" y="3571876"/>
            <a:ext cx="1143008" cy="78581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10800000" flipV="1">
            <a:off x="3643306" y="1857364"/>
            <a:ext cx="2000264" cy="5715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785794"/>
            <a:ext cx="764386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  √ 25 = 5</a:t>
            </a: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</a:t>
            </a:r>
            <a:r>
              <a:rPr lang="es-MX" sz="36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El 2 se llama índice</a:t>
            </a:r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 </a:t>
            </a:r>
            <a:r>
              <a:rPr lang="es-MX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El 2 no se escribe</a:t>
            </a:r>
            <a:r>
              <a:rPr lang="es-MX" sz="4000" dirty="0" smtClean="0">
                <a:solidFill>
                  <a:srgbClr val="FFC000"/>
                </a:solidFill>
                <a:latin typeface="Kristen ITC" pitchFamily="66" charset="0"/>
                <a:cs typeface="Lucida Sans Unicode"/>
              </a:rPr>
              <a:t> </a:t>
            </a:r>
          </a:p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  <a:cs typeface="Lucida Sans Unicode"/>
              </a:rPr>
              <a:t>√ 25 = 5</a:t>
            </a:r>
          </a:p>
          <a:p>
            <a:endParaRPr lang="es-MX" sz="9600" dirty="0" smtClean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  <a:cs typeface="Lucida Sans Unicode"/>
            </a:endParaRPr>
          </a:p>
          <a:p>
            <a:endParaRPr lang="es-MX" sz="9600" dirty="0"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928926" y="1000108"/>
            <a:ext cx="142876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857356" y="4643446"/>
            <a:ext cx="142876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857356" y="714356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2</a:t>
            </a:r>
            <a:endParaRPr lang="es-MX" sz="4400" dirty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728" y="1500174"/>
            <a:ext cx="32861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√</a:t>
            </a:r>
            <a:endParaRPr lang="es-MX" sz="9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1357298"/>
            <a:ext cx="77153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               </a:t>
            </a:r>
            <a:r>
              <a:rPr lang="es-MX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49   = 7</a:t>
            </a:r>
          </a:p>
          <a:p>
            <a:endParaRPr lang="es-MX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Raíz cuadrada de </a:t>
            </a:r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49</a:t>
            </a:r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es </a:t>
            </a:r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7,</a:t>
            </a:r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ya que </a:t>
            </a:r>
          </a:p>
          <a:p>
            <a:r>
              <a:rPr lang="es-MX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itchFamily="66" charset="0"/>
              </a:rPr>
              <a:t>   </a:t>
            </a:r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7</a:t>
            </a:r>
            <a:r>
              <a:rPr lang="es-MX" sz="6600" dirty="0" smtClean="0">
                <a:solidFill>
                  <a:srgbClr val="FFC000"/>
                </a:solidFill>
                <a:latin typeface="Lucida Sans Unicode"/>
                <a:cs typeface="Lucida Sans Unicode"/>
              </a:rPr>
              <a:t>²</a:t>
            </a:r>
            <a:r>
              <a:rPr lang="es-MX" sz="6600" dirty="0" smtClean="0">
                <a:solidFill>
                  <a:srgbClr val="FFC000"/>
                </a:solidFill>
                <a:latin typeface="Kristen ITC" pitchFamily="66" charset="0"/>
              </a:rPr>
              <a:t>  =  49</a:t>
            </a:r>
            <a:endParaRPr lang="es-MX" sz="6600" dirty="0">
              <a:solidFill>
                <a:srgbClr val="FFC000"/>
              </a:solidFill>
              <a:latin typeface="Kristen ITC" pitchFamily="66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2500298" y="1571612"/>
            <a:ext cx="1643074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315</TotalTime>
  <Words>473</Words>
  <Application>Microsoft Office PowerPoint</Application>
  <PresentationFormat>Presentación en pantalla (4:3)</PresentationFormat>
  <Paragraphs>128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Calibri</vt:lpstr>
      <vt:lpstr>Consolas</vt:lpstr>
      <vt:lpstr>Corbel</vt:lpstr>
      <vt:lpstr>Kristen ITC</vt:lpstr>
      <vt:lpstr>Lucida Sans Unicode</vt:lpstr>
      <vt:lpstr>Wingdings</vt:lpstr>
      <vt:lpstr>Wingdings 2</vt:lpstr>
      <vt:lpstr>Wingdings 3</vt:lpstr>
      <vt:lpstr>Metro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Arocha_LITE</cp:lastModifiedBy>
  <cp:revision>32</cp:revision>
  <dcterms:created xsi:type="dcterms:W3CDTF">2012-05-06T13:33:19Z</dcterms:created>
  <dcterms:modified xsi:type="dcterms:W3CDTF">2014-07-27T00:29:29Z</dcterms:modified>
</cp:coreProperties>
</file>